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bin" ContentType="application/vnd.openxmlformats-officedocument.oleObject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57" r:id="rId2"/>
  </p:sldMasterIdLst>
  <p:notesMasterIdLst>
    <p:notesMasterId r:id="rId25"/>
  </p:notesMasterIdLst>
  <p:sldIdLst>
    <p:sldId id="627" r:id="rId3"/>
    <p:sldId id="628" r:id="rId4"/>
    <p:sldId id="614" r:id="rId5"/>
    <p:sldId id="541" r:id="rId6"/>
    <p:sldId id="615" r:id="rId7"/>
    <p:sldId id="629" r:id="rId8"/>
    <p:sldId id="630" r:id="rId9"/>
    <p:sldId id="631" r:id="rId10"/>
    <p:sldId id="635" r:id="rId11"/>
    <p:sldId id="616" r:id="rId12"/>
    <p:sldId id="634" r:id="rId13"/>
    <p:sldId id="633" r:id="rId14"/>
    <p:sldId id="618" r:id="rId15"/>
    <p:sldId id="617" r:id="rId16"/>
    <p:sldId id="624" r:id="rId17"/>
    <p:sldId id="619" r:id="rId18"/>
    <p:sldId id="620" r:id="rId19"/>
    <p:sldId id="621" r:id="rId20"/>
    <p:sldId id="622" r:id="rId21"/>
    <p:sldId id="623" r:id="rId22"/>
    <p:sldId id="626" r:id="rId23"/>
    <p:sldId id="632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00"/>
    <a:srgbClr val="E92E53"/>
    <a:srgbClr val="FF0000"/>
    <a:srgbClr val="FFCC00"/>
    <a:srgbClr val="E63637"/>
    <a:srgbClr val="00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Estilo claro 2 - Acento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526" autoAdjust="0"/>
    <p:restoredTop sz="91208" autoAdjust="0"/>
  </p:normalViewPr>
  <p:slideViewPr>
    <p:cSldViewPr snapToGrid="0" snapToObjects="1">
      <p:cViewPr>
        <p:scale>
          <a:sx n="89" d="100"/>
          <a:sy n="89" d="100"/>
        </p:scale>
        <p:origin x="1320" y="464"/>
      </p:cViewPr>
      <p:guideLst>
        <p:guide orient="horz" pos="2160"/>
        <p:guide pos="3840"/>
      </p:guideLst>
    </p:cSldViewPr>
  </p:slideViewPr>
  <p:notesTextViewPr>
    <p:cViewPr>
      <p:scale>
        <a:sx n="150" d="100"/>
        <a:sy n="150" d="100"/>
      </p:scale>
      <p:origin x="0" y="0"/>
    </p:cViewPr>
  </p:notesTextViewPr>
  <p:sorterViewPr>
    <p:cViewPr>
      <p:scale>
        <a:sx n="100" d="100"/>
        <a:sy n="100" d="100"/>
      </p:scale>
      <p:origin x="0" y="8344"/>
    </p:cViewPr>
  </p:sorterViewPr>
  <p:notesViewPr>
    <p:cSldViewPr snapToGrid="0" snapToObjects="1">
      <p:cViewPr varScale="1">
        <p:scale>
          <a:sx n="114" d="100"/>
          <a:sy n="114" d="100"/>
        </p:scale>
        <p:origin x="5224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notesMaster" Target="notesMasters/notesMaster1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3C0F43-ED88-9B48-836B-6DEC6337B5C6}" type="datetimeFigureOut">
              <a:rPr lang="en-US" smtClean="0"/>
              <a:t>4/24/17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he-IL" smtClean="0"/>
              <a:t>Click to edit Master text styles</a:t>
            </a:r>
          </a:p>
          <a:p>
            <a:pPr lvl="1"/>
            <a:r>
              <a:rPr lang="he-IL" smtClean="0"/>
              <a:t>Second level</a:t>
            </a:r>
          </a:p>
          <a:p>
            <a:pPr lvl="2"/>
            <a:r>
              <a:rPr lang="he-IL" smtClean="0"/>
              <a:t>Third level</a:t>
            </a:r>
          </a:p>
          <a:p>
            <a:pPr lvl="3"/>
            <a:r>
              <a:rPr lang="he-IL" smtClean="0"/>
              <a:t>Fourth level</a:t>
            </a:r>
          </a:p>
          <a:p>
            <a:pPr lvl="4"/>
            <a:r>
              <a:rPr lang="he-IL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79B4D4-0913-8344-AEAE-F95D450467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2103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9325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49325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49325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49325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49325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6F866BBD-71E5-4559-A892-EBFEFCAFCD47}" type="slidenum">
              <a:rPr lang="en-US" altLang="en-US" smtClean="0"/>
              <a:pPr/>
              <a:t>4</a:t>
            </a:fld>
            <a:endParaRPr lang="en-US" altLang="en-US" smtClean="0"/>
          </a:p>
        </p:txBody>
      </p:sp>
      <p:sp>
        <p:nvSpPr>
          <p:cNvPr id="337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337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s-ES" altLang="en-US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9325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49325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49325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49325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49325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6F866BBD-71E5-4559-A892-EBFEFCAFCD47}" type="slidenum">
              <a:rPr lang="en-US" altLang="en-US" smtClean="0"/>
              <a:pPr/>
              <a:t>10</a:t>
            </a:fld>
            <a:endParaRPr lang="en-US" altLang="en-US" smtClean="0"/>
          </a:p>
        </p:txBody>
      </p:sp>
      <p:sp>
        <p:nvSpPr>
          <p:cNvPr id="337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337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s-ES" altLang="en-US" smtClean="0"/>
          </a:p>
        </p:txBody>
      </p:sp>
    </p:spTree>
    <p:extLst>
      <p:ext uri="{BB962C8B-B14F-4D97-AF65-F5344CB8AC3E}">
        <p14:creationId xmlns:p14="http://schemas.microsoft.com/office/powerpoint/2010/main" val="19648271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http://</a:t>
            </a:r>
            <a:r>
              <a:rPr lang="en-GB" dirty="0" err="1" smtClean="0"/>
              <a:t>www.rcrwireless.com</a:t>
            </a:r>
            <a:r>
              <a:rPr lang="en-GB" dirty="0" smtClean="0"/>
              <a:t>/20170305/evolved-packet-core-</a:t>
            </a:r>
            <a:r>
              <a:rPr lang="en-GB" dirty="0" err="1" smtClean="0"/>
              <a:t>epc</a:t>
            </a:r>
            <a:r>
              <a:rPr lang="en-GB" dirty="0" smtClean="0"/>
              <a:t>/20170305evolved-packet-core-epcvirtualized-epc-5g-internet-of-things-tag17#prettyPhoto/0/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79B4D4-0913-8344-AEAE-F95D4504677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9361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https://</a:t>
            </a:r>
            <a:r>
              <a:rPr lang="en-GB" dirty="0" err="1" smtClean="0"/>
              <a:t>www.eventhelix.com</a:t>
            </a:r>
            <a:r>
              <a:rPr lang="en-GB" dirty="0" smtClean="0"/>
              <a:t>/</a:t>
            </a:r>
            <a:r>
              <a:rPr lang="en-GB" dirty="0" err="1" smtClean="0"/>
              <a:t>lte</a:t>
            </a:r>
            <a:r>
              <a:rPr lang="en-GB" dirty="0" smtClean="0"/>
              <a:t>/attach/LTE-Attach-</a:t>
            </a:r>
            <a:r>
              <a:rPr lang="en-GB" dirty="0" err="1" smtClean="0"/>
              <a:t>Messaging.pdf</a:t>
            </a:r>
            <a:r>
              <a:rPr lang="en-GB" dirty="0" smtClean="0"/>
              <a:t>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79B4D4-0913-8344-AEAE-F95D4504677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2929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http://</a:t>
            </a:r>
            <a:r>
              <a:rPr lang="en-GB" dirty="0" err="1" smtClean="0"/>
              <a:t>go.radisys.com</a:t>
            </a:r>
            <a:r>
              <a:rPr lang="en-GB" dirty="0" smtClean="0"/>
              <a:t>/</a:t>
            </a:r>
            <a:r>
              <a:rPr lang="en-GB" dirty="0" err="1" smtClean="0"/>
              <a:t>rs</a:t>
            </a:r>
            <a:r>
              <a:rPr lang="en-GB" dirty="0" smtClean="0"/>
              <a:t>/</a:t>
            </a:r>
            <a:r>
              <a:rPr lang="en-GB" dirty="0" err="1" smtClean="0"/>
              <a:t>radisys</a:t>
            </a:r>
            <a:r>
              <a:rPr lang="en-GB" dirty="0" smtClean="0"/>
              <a:t>/images/paper-</a:t>
            </a:r>
            <a:r>
              <a:rPr lang="en-GB" dirty="0" err="1" smtClean="0"/>
              <a:t>lte</a:t>
            </a:r>
            <a:r>
              <a:rPr lang="en-GB" dirty="0" smtClean="0"/>
              <a:t>-protocol-</a:t>
            </a:r>
            <a:r>
              <a:rPr lang="en-GB" dirty="0" err="1" smtClean="0"/>
              <a:t>signaling.pdf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79B4D4-0913-8344-AEAE-F95D4504677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2003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https://</a:t>
            </a:r>
            <a:r>
              <a:rPr lang="en-GB" dirty="0" err="1" smtClean="0"/>
              <a:t>en.wikipedia.org</a:t>
            </a:r>
            <a:r>
              <a:rPr lang="en-GB" dirty="0" smtClean="0"/>
              <a:t>/wiki/</a:t>
            </a:r>
            <a:r>
              <a:rPr lang="en-GB" dirty="0" err="1" smtClean="0"/>
              <a:t>System_Architecture_Evolution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79B4D4-0913-8344-AEAE-F95D4504677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4273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821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5151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8AEBF-9AFE-478B-9128-203E03B204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5870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8AEBF-9AFE-478B-9128-203E03B204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7765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8AEBF-9AFE-478B-9128-203E03B204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1566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8AEBF-9AFE-478B-9128-203E03B204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58508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8AEBF-9AFE-478B-9128-203E03B204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3690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8AEBF-9AFE-478B-9128-203E03B204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6144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8AEBF-9AFE-478B-9128-203E03B204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16090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8AEBF-9AFE-478B-9128-203E03B204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62951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8AEBF-9AFE-478B-9128-203E03B204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7253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365126"/>
            <a:ext cx="10515600" cy="836146"/>
          </a:xfrm>
        </p:spPr>
        <p:txBody>
          <a:bodyPr/>
          <a:lstStyle/>
          <a:p>
            <a:r>
              <a:rPr lang="en-US" dirty="0" smtClean="0"/>
              <a:t>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8200" y="1201271"/>
            <a:ext cx="10515600" cy="4975692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 smtClean="0"/>
              <a:t>Master text styles</a:t>
            </a:r>
          </a:p>
          <a:p>
            <a:pPr lvl="1"/>
            <a:r>
              <a:rPr lang="en-US" dirty="0" smtClean="0"/>
              <a:t>Second </a:t>
            </a:r>
            <a:r>
              <a:rPr lang="en-US" dirty="0" err="1" smtClean="0"/>
              <a:t>levelx</a:t>
            </a:r>
            <a:endParaRPr lang="en-US" dirty="0" smtClean="0"/>
          </a:p>
          <a:p>
            <a:pPr lvl="2"/>
            <a:r>
              <a:rPr lang="en-US" dirty="0" smtClean="0"/>
              <a:t>Third </a:t>
            </a:r>
            <a:r>
              <a:rPr lang="en-US" dirty="0" err="1" smtClean="0"/>
              <a:t>levelx</a:t>
            </a:r>
            <a:endParaRPr lang="en-US" dirty="0" smtClean="0"/>
          </a:p>
          <a:p>
            <a:pPr lvl="3"/>
            <a:r>
              <a:rPr lang="en-US" dirty="0" smtClean="0"/>
              <a:t>Fourth </a:t>
            </a:r>
            <a:r>
              <a:rPr lang="en-US" dirty="0" err="1" smtClean="0"/>
              <a:t>levelx</a:t>
            </a:r>
            <a:endParaRPr lang="en-US" dirty="0" smtClean="0"/>
          </a:p>
          <a:p>
            <a:pPr lvl="4"/>
            <a:r>
              <a:rPr lang="en-US" dirty="0" smtClean="0"/>
              <a:t>Fifth </a:t>
            </a:r>
            <a:r>
              <a:rPr lang="en-US" dirty="0" err="1" smtClean="0"/>
              <a:t>levelx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7378" y="6310781"/>
            <a:ext cx="1486997" cy="410694"/>
          </a:xfrm>
          <a:prstGeom prst="rect">
            <a:avLst/>
          </a:prstGeom>
        </p:spPr>
      </p:pic>
      <p:sp>
        <p:nvSpPr>
          <p:cNvPr id="8" name="7 Rectángulo"/>
          <p:cNvSpPr/>
          <p:nvPr userDrawn="1"/>
        </p:nvSpPr>
        <p:spPr>
          <a:xfrm>
            <a:off x="838200" y="1155552"/>
            <a:ext cx="10515600" cy="45719"/>
          </a:xfrm>
          <a:prstGeom prst="rect">
            <a:avLst/>
          </a:prstGeom>
          <a:gradFill flip="none" rotWithShape="1">
            <a:gsLst>
              <a:gs pos="20000">
                <a:schemeClr val="tx2">
                  <a:lumMod val="60000"/>
                  <a:lumOff val="40000"/>
                </a:schemeClr>
              </a:gs>
              <a:gs pos="35001">
                <a:srgbClr val="1A8D48"/>
              </a:gs>
              <a:gs pos="52000">
                <a:srgbClr val="FFFF00"/>
              </a:gs>
              <a:gs pos="82000">
                <a:srgbClr val="EE3F17"/>
              </a:gs>
              <a:gs pos="93000">
                <a:srgbClr val="E81766"/>
              </a:gs>
              <a:gs pos="100000">
                <a:srgbClr val="A603AB"/>
              </a:gs>
            </a:gsLst>
            <a:lin ang="10800000" scaled="0"/>
            <a:tileRect/>
          </a:gra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fbeeldingsresultaat voor imec logo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548" y="6494341"/>
            <a:ext cx="760082" cy="227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96588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D9EE6-BE68-AA43-800B-9255F837AE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5338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baseline="0"/>
            </a:lvl1pPr>
            <a:lvl2pPr>
              <a:defRPr/>
            </a:lvl2pPr>
            <a:lvl3pPr>
              <a:defRPr/>
            </a:lvl3pPr>
            <a:lvl4pPr>
              <a:defRPr baseline="0"/>
            </a:lvl4pPr>
            <a:lvl5pPr>
              <a:defRPr/>
            </a:lvl5pPr>
          </a:lstStyle>
          <a:p>
            <a:pPr lvl="0"/>
            <a:r>
              <a:rPr lang="en-US" dirty="0" smtClean="0"/>
              <a:t>Master text style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s-ES_tradnl" dirty="0" smtClean="0"/>
              <a:t>….</a:t>
            </a:r>
            <a:endParaRPr lang="en-US" dirty="0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dirty="0" smtClean="0"/>
              <a:t>Master text style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s-ES_tradnl" dirty="0" smtClean="0"/>
              <a:t>….</a:t>
            </a:r>
            <a:endParaRPr lang="en-US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38200" y="6310312"/>
            <a:ext cx="2743200" cy="365125"/>
          </a:xfrm>
        </p:spPr>
        <p:txBody>
          <a:bodyPr/>
          <a:lstStyle>
            <a:lvl1pPr algn="l">
              <a:defRPr/>
            </a:lvl1pPr>
          </a:lstStyle>
          <a:p>
            <a:fld id="{F36D9EE6-BE68-AA43-800B-9255F837AE6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5 Rectángulo"/>
          <p:cNvSpPr/>
          <p:nvPr userDrawn="1"/>
        </p:nvSpPr>
        <p:spPr>
          <a:xfrm>
            <a:off x="838200" y="1155552"/>
            <a:ext cx="10515600" cy="45719"/>
          </a:xfrm>
          <a:prstGeom prst="rect">
            <a:avLst/>
          </a:prstGeom>
          <a:gradFill flip="none" rotWithShape="1">
            <a:gsLst>
              <a:gs pos="20000">
                <a:schemeClr val="tx2">
                  <a:lumMod val="60000"/>
                  <a:lumOff val="40000"/>
                </a:schemeClr>
              </a:gs>
              <a:gs pos="35001">
                <a:srgbClr val="1A8D48"/>
              </a:gs>
              <a:gs pos="52000">
                <a:srgbClr val="FFFF00"/>
              </a:gs>
              <a:gs pos="82000">
                <a:srgbClr val="EE3F17"/>
              </a:gs>
              <a:gs pos="93000">
                <a:srgbClr val="E81766"/>
              </a:gs>
              <a:gs pos="100000">
                <a:srgbClr val="A603AB"/>
              </a:gs>
            </a:gsLst>
            <a:lin ang="10800000" scaled="0"/>
            <a:tileRect/>
          </a:gra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1143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D9EE6-BE68-AA43-800B-9255F837AE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3926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1637581" cy="365125"/>
          </a:xfrm>
        </p:spPr>
        <p:txBody>
          <a:bodyPr/>
          <a:lstStyle/>
          <a:p>
            <a:fld id="{F36D9EE6-BE68-AA43-800B-9255F837AE64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7378" y="6310781"/>
            <a:ext cx="1486997" cy="410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06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1680713" cy="365125"/>
          </a:xfrm>
        </p:spPr>
        <p:txBody>
          <a:bodyPr/>
          <a:lstStyle/>
          <a:p>
            <a:fld id="{F36D9EE6-BE68-AA43-800B-9255F837AE64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7378" y="6310781"/>
            <a:ext cx="1486997" cy="410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3994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8AEBF-9AFE-478B-9128-203E03B204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368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8AEBF-9AFE-478B-9128-203E03B204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4520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8.xml"/><Relationship Id="rId2" Type="http://schemas.openxmlformats.org/officeDocument/2006/relationships/slideLayout" Target="../slideLayouts/slideLayout9.xml"/><Relationship Id="rId3" Type="http://schemas.openxmlformats.org/officeDocument/2006/relationships/slideLayout" Target="../slideLayouts/slideLayout10.xml"/><Relationship Id="rId4" Type="http://schemas.openxmlformats.org/officeDocument/2006/relationships/slideLayout" Target="../slideLayouts/slideLayout11.xml"/><Relationship Id="rId5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4.xml"/><Relationship Id="rId8" Type="http://schemas.openxmlformats.org/officeDocument/2006/relationships/slideLayout" Target="../slideLayouts/slideLayout15.xml"/><Relationship Id="rId9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6D9EE6-BE68-AA43-800B-9255F837AE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4914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6" r:id="rId3"/>
    <p:sldLayoutId id="2147483652" r:id="rId4"/>
    <p:sldLayoutId id="2147483653" r:id="rId5"/>
    <p:sldLayoutId id="2147483654" r:id="rId6"/>
    <p:sldLayoutId id="2147483655" r:id="rId7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E8AEBF-9AFE-478B-9128-203E03B204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9306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sonata-nfv/son-tutorials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4" Type="http://schemas.openxmlformats.org/officeDocument/2006/relationships/oleObject" Target="../embeddings/oleObject2.bin"/><Relationship Id="rId5" Type="http://schemas.openxmlformats.org/officeDocument/2006/relationships/image" Target="../media/image5.png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3.png"/><Relationship Id="rId20" Type="http://schemas.openxmlformats.org/officeDocument/2006/relationships/image" Target="../media/image24.png"/><Relationship Id="rId21" Type="http://schemas.openxmlformats.org/officeDocument/2006/relationships/image" Target="../media/image25.png"/><Relationship Id="rId22" Type="http://schemas.openxmlformats.org/officeDocument/2006/relationships/image" Target="../media/image26.png"/><Relationship Id="rId23" Type="http://schemas.openxmlformats.org/officeDocument/2006/relationships/image" Target="../media/image27.png"/><Relationship Id="rId24" Type="http://schemas.openxmlformats.org/officeDocument/2006/relationships/image" Target="../media/image28.png"/><Relationship Id="rId25" Type="http://schemas.openxmlformats.org/officeDocument/2006/relationships/image" Target="../media/image29.png"/><Relationship Id="rId26" Type="http://schemas.openxmlformats.org/officeDocument/2006/relationships/image" Target="../media/image30.png"/><Relationship Id="rId27" Type="http://schemas.openxmlformats.org/officeDocument/2006/relationships/image" Target="../media/image31.png"/><Relationship Id="rId28" Type="http://schemas.openxmlformats.org/officeDocument/2006/relationships/image" Target="../media/image32.png"/><Relationship Id="rId10" Type="http://schemas.openxmlformats.org/officeDocument/2006/relationships/image" Target="../media/image14.jpeg"/><Relationship Id="rId11" Type="http://schemas.openxmlformats.org/officeDocument/2006/relationships/image" Target="../media/image15.png"/><Relationship Id="rId12" Type="http://schemas.openxmlformats.org/officeDocument/2006/relationships/image" Target="../media/image16.png"/><Relationship Id="rId13" Type="http://schemas.openxmlformats.org/officeDocument/2006/relationships/image" Target="../media/image17.png"/><Relationship Id="rId14" Type="http://schemas.openxmlformats.org/officeDocument/2006/relationships/image" Target="../media/image18.png"/><Relationship Id="rId15" Type="http://schemas.openxmlformats.org/officeDocument/2006/relationships/image" Target="../media/image19.png"/><Relationship Id="rId16" Type="http://schemas.openxmlformats.org/officeDocument/2006/relationships/image" Target="../media/image20.jpeg"/><Relationship Id="rId17" Type="http://schemas.openxmlformats.org/officeDocument/2006/relationships/image" Target="../media/image21.png"/><Relationship Id="rId18" Type="http://schemas.openxmlformats.org/officeDocument/2006/relationships/image" Target="../media/image22.png"/><Relationship Id="rId19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4" Type="http://schemas.openxmlformats.org/officeDocument/2006/relationships/image" Target="../media/image35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6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7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4" Type="http://schemas.openxmlformats.org/officeDocument/2006/relationships/image" Target="../media/image35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4" Type="http://schemas.openxmlformats.org/officeDocument/2006/relationships/image" Target="../media/image35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4" Type="http://schemas.openxmlformats.org/officeDocument/2006/relationships/image" Target="../media/image35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sadagopan-n-s-b8184a61" TargetMode="External"/><Relationship Id="rId4" Type="http://schemas.openxmlformats.org/officeDocument/2006/relationships/hyperlink" Target="https://www.cse.iitb.ac.in/~mythili/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networkedsystemsIITB/NFV_LTE_EPC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4" Type="http://schemas.openxmlformats.org/officeDocument/2006/relationships/oleObject" Target="../embeddings/oleObject1.bin"/><Relationship Id="rId5" Type="http://schemas.openxmlformats.org/officeDocument/2006/relationships/image" Target="../media/image5.pn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2 SONATA-focused sessions on SOFTNETWORKING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532237"/>
            <a:ext cx="10515600" cy="4644725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GB" dirty="0" smtClean="0"/>
              <a:t>SOMA: Presentation-focused project overview = session on Monday afternoon (</a:t>
            </a:r>
            <a:r>
              <a:rPr lang="is-IS" dirty="0"/>
              <a:t>16:30 - </a:t>
            </a:r>
            <a:r>
              <a:rPr lang="is-IS" dirty="0" smtClean="0"/>
              <a:t>18:00)</a:t>
            </a:r>
            <a:endParaRPr lang="en-GB" dirty="0"/>
          </a:p>
          <a:p>
            <a:pPr marL="514350" indent="-514350">
              <a:buFont typeface="+mj-lt"/>
              <a:buAutoNum type="arabicPeriod"/>
            </a:pPr>
            <a:endParaRPr lang="en-GB" dirty="0"/>
          </a:p>
          <a:p>
            <a:pPr marL="514350" indent="-514350">
              <a:buFont typeface="+mj-lt"/>
              <a:buAutoNum type="arabicPeriod"/>
            </a:pPr>
            <a:endParaRPr lang="en-GB" dirty="0" smtClean="0"/>
          </a:p>
          <a:p>
            <a:pPr marL="514350" indent="-514350">
              <a:buFont typeface="+mj-lt"/>
              <a:buAutoNum type="arabicPeriod"/>
            </a:pPr>
            <a:r>
              <a:rPr lang="en-GB" dirty="0" smtClean="0"/>
              <a:t>DEMO: Demo- &amp; hands-on focused SONATA software overview = session on Monday evening (</a:t>
            </a:r>
            <a:r>
              <a:rPr lang="de-DE" dirty="0" smtClean="0"/>
              <a:t>18:40 </a:t>
            </a:r>
            <a:r>
              <a:rPr lang="de-DE" dirty="0"/>
              <a:t>- </a:t>
            </a:r>
            <a:r>
              <a:rPr lang="de-DE" dirty="0" smtClean="0"/>
              <a:t>20:30)</a:t>
            </a:r>
            <a:endParaRPr lang="en-GB" dirty="0"/>
          </a:p>
        </p:txBody>
      </p:sp>
      <p:sp>
        <p:nvSpPr>
          <p:cNvPr id="6" name="Right Arrow 5"/>
          <p:cNvSpPr/>
          <p:nvPr/>
        </p:nvSpPr>
        <p:spPr>
          <a:xfrm>
            <a:off x="1841157" y="5053914"/>
            <a:ext cx="1396313" cy="9638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/>
          <p:cNvSpPr txBox="1"/>
          <p:nvPr/>
        </p:nvSpPr>
        <p:spPr>
          <a:xfrm>
            <a:off x="3619500" y="4750997"/>
            <a:ext cx="735227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/>
              <a:t>a) you are all invited to join and actively participate in the hands-on session!!</a:t>
            </a:r>
          </a:p>
          <a:p>
            <a:r>
              <a:rPr lang="en-GB" sz="2400" dirty="0" smtClean="0"/>
              <a:t>b) check </a:t>
            </a:r>
            <a:r>
              <a:rPr lang="en-GB" sz="2400" dirty="0">
                <a:hlinkClick r:id="rId2"/>
              </a:rPr>
              <a:t>https://github.com/sonata-nfv/son-tutorials</a:t>
            </a:r>
            <a:r>
              <a:rPr lang="en-GB" sz="2400" dirty="0" smtClean="0">
                <a:hlinkClick r:id="rId2"/>
              </a:rPr>
              <a:t>/</a:t>
            </a:r>
            <a:r>
              <a:rPr lang="en-GB" sz="2400" dirty="0" smtClean="0"/>
              <a:t> for preparing active participation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3635231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GB" altLang="en-US" smtClean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210966"/>
            <a:ext cx="9651835" cy="1143000"/>
          </a:xfrm>
        </p:spPr>
        <p:txBody>
          <a:bodyPr>
            <a:normAutofit/>
          </a:bodyPr>
          <a:lstStyle/>
          <a:p>
            <a:r>
              <a:rPr lang="fr-BE" altLang="en-US" sz="4000" smtClean="0"/>
              <a:t>Agenda</a:t>
            </a:r>
            <a:endParaRPr lang="en-US" altLang="en-US" sz="4000" smtClean="0"/>
          </a:p>
        </p:txBody>
      </p:sp>
      <p:sp>
        <p:nvSpPr>
          <p:cNvPr id="61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12801" y="1676400"/>
            <a:ext cx="10079567" cy="3657600"/>
          </a:xfrm>
        </p:spPr>
        <p:txBody>
          <a:bodyPr>
            <a:normAutofit/>
          </a:bodyPr>
          <a:lstStyle/>
          <a:p>
            <a:pPr>
              <a:spcAft>
                <a:spcPct val="30000"/>
              </a:spcAft>
            </a:pPr>
            <a:r>
              <a:rPr lang="en-US" altLang="ko-KR" dirty="0" smtClean="0"/>
              <a:t>Objectives</a:t>
            </a:r>
            <a:endParaRPr lang="en-US" altLang="ko-KR" dirty="0"/>
          </a:p>
          <a:p>
            <a:pPr>
              <a:spcAft>
                <a:spcPct val="30000"/>
              </a:spcAft>
            </a:pPr>
            <a:r>
              <a:rPr lang="en-US" b="1" u="sng" dirty="0"/>
              <a:t>Virtualized Evolved Packet Core </a:t>
            </a:r>
            <a:r>
              <a:rPr lang="en-US" b="1" u="sng" dirty="0" smtClean="0"/>
              <a:t>Service</a:t>
            </a:r>
            <a:endParaRPr lang="en-US" dirty="0"/>
          </a:p>
          <a:p>
            <a:pPr>
              <a:spcAft>
                <a:spcPct val="30000"/>
              </a:spcAft>
            </a:pPr>
            <a:endParaRPr lang="en-US" altLang="ko-KR" dirty="0" smtClean="0">
              <a:ea typeface="굴림" pitchFamily="34" charset="-127"/>
            </a:endParaRPr>
          </a:p>
          <a:p>
            <a:pPr marL="0" indent="0">
              <a:spcAft>
                <a:spcPct val="30000"/>
              </a:spcAft>
              <a:buNone/>
            </a:pPr>
            <a:endParaRPr lang="es-ES_tradnl" altLang="ko-KR" dirty="0" smtClean="0">
              <a:ea typeface="굴림" pitchFamily="34" charset="-127"/>
            </a:endParaRPr>
          </a:p>
          <a:p>
            <a:pPr>
              <a:spcAft>
                <a:spcPct val="30000"/>
              </a:spcAft>
            </a:pPr>
            <a:endParaRPr lang="es-ES_tradnl" altLang="ko-KR" dirty="0" smtClean="0">
              <a:ea typeface="굴림" pitchFamily="34" charset="-127"/>
            </a:endParaRPr>
          </a:p>
          <a:p>
            <a:pPr>
              <a:spcAft>
                <a:spcPct val="30000"/>
              </a:spcAft>
            </a:pPr>
            <a:endParaRPr lang="en-US" altLang="en-US" sz="2000" dirty="0" smtClean="0"/>
          </a:p>
        </p:txBody>
      </p:sp>
      <p:graphicFrame>
        <p:nvGraphicFramePr>
          <p:cNvPr id="2" name="1 Objeto"/>
          <p:cNvGraphicFramePr>
            <a:graphicFrameLocks noChangeAspect="1"/>
          </p:cNvGraphicFramePr>
          <p:nvPr>
            <p:extLst/>
          </p:nvPr>
        </p:nvGraphicFramePr>
        <p:xfrm>
          <a:off x="7118155" y="2413207"/>
          <a:ext cx="4182192" cy="29919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96" name="Photo Editor Photo" r:id="rId4" imgW="2800741" imgH="2152951" progId="">
                  <p:embed/>
                </p:oleObj>
              </mc:Choice>
              <mc:Fallback>
                <p:oleObj name="Photo Editor Photo" r:id="rId4" imgW="2800741" imgH="2152951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18155" y="2413207"/>
                        <a:ext cx="4182192" cy="299192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779063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36146"/>
          </a:xfrm>
        </p:spPr>
        <p:txBody>
          <a:bodyPr/>
          <a:lstStyle/>
          <a:p>
            <a:r>
              <a:rPr lang="en-GB" dirty="0" smtClean="0"/>
              <a:t>Evolved Packet Core (EPC)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157663"/>
            <a:ext cx="10515600" cy="2019299"/>
          </a:xfrm>
        </p:spPr>
        <p:txBody>
          <a:bodyPr>
            <a:normAutofit fontScale="92500" lnSpcReduction="10000"/>
          </a:bodyPr>
          <a:lstStyle/>
          <a:p>
            <a:r>
              <a:rPr lang="en-GB" dirty="0" smtClean="0"/>
              <a:t>What is EPC?</a:t>
            </a:r>
          </a:p>
          <a:p>
            <a:pPr lvl="1"/>
            <a:r>
              <a:rPr lang="en-GB" b="1" dirty="0" smtClean="0"/>
              <a:t>end-to-end IP network functionality </a:t>
            </a:r>
            <a:r>
              <a:rPr lang="en-GB" dirty="0" smtClean="0"/>
              <a:t>in the network</a:t>
            </a:r>
          </a:p>
          <a:p>
            <a:pPr lvl="1"/>
            <a:r>
              <a:rPr lang="en-GB" dirty="0" smtClean="0"/>
              <a:t>necessary for </a:t>
            </a:r>
            <a:r>
              <a:rPr lang="en-GB" b="1" dirty="0" smtClean="0"/>
              <a:t>enabling connectivity of mobile devices</a:t>
            </a:r>
            <a:r>
              <a:rPr lang="en-GB" dirty="0" smtClean="0"/>
              <a:t> since LTE (4G) in moving conditions, with other mobile devices and with the external network</a:t>
            </a:r>
          </a:p>
          <a:p>
            <a:pPr lvl="1"/>
            <a:r>
              <a:rPr lang="en-GB" dirty="0" smtClean="0"/>
              <a:t>functionality: mobility management (MME), gateways to other networks (S/PGW), maintaining subscriber/user data (HSS)</a:t>
            </a:r>
          </a:p>
          <a:p>
            <a:pPr lvl="1"/>
            <a:endParaRPr lang="en-GB" dirty="0"/>
          </a:p>
        </p:txBody>
      </p:sp>
      <p:grpSp>
        <p:nvGrpSpPr>
          <p:cNvPr id="8" name="Group 7"/>
          <p:cNvGrpSpPr/>
          <p:nvPr/>
        </p:nvGrpSpPr>
        <p:grpSpPr>
          <a:xfrm>
            <a:off x="576262" y="1201271"/>
            <a:ext cx="11615738" cy="2731527"/>
            <a:chOff x="-1943100" y="783198"/>
            <a:chExt cx="12192000" cy="287066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/>
            <a:srcRect b="58031"/>
            <a:stretch/>
          </p:blipFill>
          <p:spPr>
            <a:xfrm>
              <a:off x="-1943100" y="783198"/>
              <a:ext cx="12192000" cy="2870667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-1943100" y="783198"/>
              <a:ext cx="2043113" cy="4180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7120333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EPC using SDN/NFV for 5G services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010" y="1307108"/>
            <a:ext cx="2295431" cy="3465828"/>
          </a:xfrm>
          <a:prstGeom prst="rect">
            <a:avLst/>
          </a:prstGeom>
        </p:spPr>
      </p:pic>
      <p:sp>
        <p:nvSpPr>
          <p:cNvPr id="5" name="Freeform 90"/>
          <p:cNvSpPr>
            <a:spLocks/>
          </p:cNvSpPr>
          <p:nvPr/>
        </p:nvSpPr>
        <p:spPr bwMode="auto">
          <a:xfrm>
            <a:off x="5903979" y="4647328"/>
            <a:ext cx="3312267" cy="1440281"/>
          </a:xfrm>
          <a:custGeom>
            <a:avLst/>
            <a:gdLst>
              <a:gd name="T0" fmla="*/ 1355 w 1520"/>
              <a:gd name="T1" fmla="*/ 749 h 1024"/>
              <a:gd name="T2" fmla="*/ 1055 w 1520"/>
              <a:gd name="T3" fmla="*/ 902 h 1024"/>
              <a:gd name="T4" fmla="*/ 996 w 1520"/>
              <a:gd name="T5" fmla="*/ 847 h 1024"/>
              <a:gd name="T6" fmla="*/ 783 w 1520"/>
              <a:gd name="T7" fmla="*/ 936 h 1024"/>
              <a:gd name="T8" fmla="*/ 725 w 1520"/>
              <a:gd name="T9" fmla="*/ 848 h 1024"/>
              <a:gd name="T10" fmla="*/ 644 w 1520"/>
              <a:gd name="T11" fmla="*/ 980 h 1024"/>
              <a:gd name="T12" fmla="*/ 561 w 1520"/>
              <a:gd name="T13" fmla="*/ 935 h 1024"/>
              <a:gd name="T14" fmla="*/ 389 w 1520"/>
              <a:gd name="T15" fmla="*/ 920 h 1024"/>
              <a:gd name="T16" fmla="*/ 219 w 1520"/>
              <a:gd name="T17" fmla="*/ 982 h 1024"/>
              <a:gd name="T18" fmla="*/ 171 w 1520"/>
              <a:gd name="T19" fmla="*/ 857 h 1024"/>
              <a:gd name="T20" fmla="*/ 37 w 1520"/>
              <a:gd name="T21" fmla="*/ 659 h 1024"/>
              <a:gd name="T22" fmla="*/ 74 w 1520"/>
              <a:gd name="T23" fmla="*/ 547 h 1024"/>
              <a:gd name="T24" fmla="*/ 18 w 1520"/>
              <a:gd name="T25" fmla="*/ 405 h 1024"/>
              <a:gd name="T26" fmla="*/ 89 w 1520"/>
              <a:gd name="T27" fmla="*/ 315 h 1024"/>
              <a:gd name="T28" fmla="*/ 316 w 1520"/>
              <a:gd name="T29" fmla="*/ 67 h 1024"/>
              <a:gd name="T30" fmla="*/ 378 w 1520"/>
              <a:gd name="T31" fmla="*/ 83 h 1024"/>
              <a:gd name="T32" fmla="*/ 497 w 1520"/>
              <a:gd name="T33" fmla="*/ 50 h 1024"/>
              <a:gd name="T34" fmla="*/ 523 w 1520"/>
              <a:gd name="T35" fmla="*/ 93 h 1024"/>
              <a:gd name="T36" fmla="*/ 725 w 1520"/>
              <a:gd name="T37" fmla="*/ 54 h 1024"/>
              <a:gd name="T38" fmla="*/ 884 w 1520"/>
              <a:gd name="T39" fmla="*/ 79 h 1024"/>
              <a:gd name="T40" fmla="*/ 1169 w 1520"/>
              <a:gd name="T41" fmla="*/ 180 h 1024"/>
              <a:gd name="T42" fmla="*/ 1174 w 1520"/>
              <a:gd name="T43" fmla="*/ 197 h 1024"/>
              <a:gd name="T44" fmla="*/ 1268 w 1520"/>
              <a:gd name="T45" fmla="*/ 225 h 1024"/>
              <a:gd name="T46" fmla="*/ 1269 w 1520"/>
              <a:gd name="T47" fmla="*/ 295 h 1024"/>
              <a:gd name="T48" fmla="*/ 1445 w 1520"/>
              <a:gd name="T49" fmla="*/ 426 h 1024"/>
              <a:gd name="T50" fmla="*/ 1479 w 1520"/>
              <a:gd name="T51" fmla="*/ 653 h 1024"/>
              <a:gd name="T52" fmla="*/ 1355 w 1520"/>
              <a:gd name="T53" fmla="*/ 749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520" h="1024">
                <a:moveTo>
                  <a:pt x="1355" y="749"/>
                </a:moveTo>
                <a:cubicBezTo>
                  <a:pt x="1293" y="892"/>
                  <a:pt x="1158" y="961"/>
                  <a:pt x="1055" y="902"/>
                </a:cubicBezTo>
                <a:cubicBezTo>
                  <a:pt x="1032" y="888"/>
                  <a:pt x="1012" y="870"/>
                  <a:pt x="996" y="847"/>
                </a:cubicBezTo>
                <a:cubicBezTo>
                  <a:pt x="948" y="944"/>
                  <a:pt x="853" y="984"/>
                  <a:pt x="783" y="936"/>
                </a:cubicBezTo>
                <a:cubicBezTo>
                  <a:pt x="756" y="917"/>
                  <a:pt x="736" y="886"/>
                  <a:pt x="725" y="848"/>
                </a:cubicBezTo>
                <a:cubicBezTo>
                  <a:pt x="728" y="908"/>
                  <a:pt x="691" y="967"/>
                  <a:pt x="644" y="980"/>
                </a:cubicBezTo>
                <a:cubicBezTo>
                  <a:pt x="609" y="989"/>
                  <a:pt x="577" y="971"/>
                  <a:pt x="561" y="935"/>
                </a:cubicBezTo>
                <a:cubicBezTo>
                  <a:pt x="501" y="969"/>
                  <a:pt x="436" y="964"/>
                  <a:pt x="389" y="920"/>
                </a:cubicBezTo>
                <a:cubicBezTo>
                  <a:pt x="348" y="996"/>
                  <a:pt x="272" y="1024"/>
                  <a:pt x="219" y="982"/>
                </a:cubicBezTo>
                <a:cubicBezTo>
                  <a:pt x="186" y="957"/>
                  <a:pt x="168" y="910"/>
                  <a:pt x="171" y="857"/>
                </a:cubicBezTo>
                <a:cubicBezTo>
                  <a:pt x="86" y="859"/>
                  <a:pt x="26" y="770"/>
                  <a:pt x="37" y="659"/>
                </a:cubicBezTo>
                <a:cubicBezTo>
                  <a:pt x="41" y="620"/>
                  <a:pt x="54" y="581"/>
                  <a:pt x="74" y="547"/>
                </a:cubicBezTo>
                <a:cubicBezTo>
                  <a:pt x="25" y="534"/>
                  <a:pt x="0" y="470"/>
                  <a:pt x="18" y="405"/>
                </a:cubicBezTo>
                <a:cubicBezTo>
                  <a:pt x="30" y="363"/>
                  <a:pt x="57" y="329"/>
                  <a:pt x="89" y="315"/>
                </a:cubicBezTo>
                <a:cubicBezTo>
                  <a:pt x="107" y="175"/>
                  <a:pt x="209" y="64"/>
                  <a:pt x="316" y="67"/>
                </a:cubicBezTo>
                <a:cubicBezTo>
                  <a:pt x="338" y="68"/>
                  <a:pt x="359" y="73"/>
                  <a:pt x="378" y="83"/>
                </a:cubicBezTo>
                <a:cubicBezTo>
                  <a:pt x="407" y="32"/>
                  <a:pt x="460" y="18"/>
                  <a:pt x="497" y="50"/>
                </a:cubicBezTo>
                <a:cubicBezTo>
                  <a:pt x="509" y="61"/>
                  <a:pt x="518" y="76"/>
                  <a:pt x="523" y="93"/>
                </a:cubicBezTo>
                <a:cubicBezTo>
                  <a:pt x="576" y="17"/>
                  <a:pt x="662" y="1"/>
                  <a:pt x="725" y="54"/>
                </a:cubicBezTo>
                <a:cubicBezTo>
                  <a:pt x="782" y="39"/>
                  <a:pt x="839" y="48"/>
                  <a:pt x="884" y="79"/>
                </a:cubicBezTo>
                <a:cubicBezTo>
                  <a:pt x="996" y="0"/>
                  <a:pt x="1124" y="46"/>
                  <a:pt x="1169" y="180"/>
                </a:cubicBezTo>
                <a:cubicBezTo>
                  <a:pt x="1171" y="185"/>
                  <a:pt x="1172" y="191"/>
                  <a:pt x="1174" y="197"/>
                </a:cubicBezTo>
                <a:cubicBezTo>
                  <a:pt x="1210" y="169"/>
                  <a:pt x="1252" y="182"/>
                  <a:pt x="1268" y="225"/>
                </a:cubicBezTo>
                <a:cubicBezTo>
                  <a:pt x="1276" y="246"/>
                  <a:pt x="1276" y="271"/>
                  <a:pt x="1269" y="295"/>
                </a:cubicBezTo>
                <a:cubicBezTo>
                  <a:pt x="1352" y="270"/>
                  <a:pt x="1428" y="326"/>
                  <a:pt x="1445" y="426"/>
                </a:cubicBezTo>
                <a:cubicBezTo>
                  <a:pt x="1505" y="468"/>
                  <a:pt x="1520" y="569"/>
                  <a:pt x="1479" y="653"/>
                </a:cubicBezTo>
                <a:cubicBezTo>
                  <a:pt x="1451" y="710"/>
                  <a:pt x="1403" y="747"/>
                  <a:pt x="1355" y="749"/>
                </a:cubicBezTo>
              </a:path>
            </a:pathLst>
          </a:custGeom>
          <a:gradFill flip="none" rotWithShape="1">
            <a:gsLst>
              <a:gs pos="0">
                <a:srgbClr val="00C6DA">
                  <a:lumMod val="60000"/>
                  <a:lumOff val="40000"/>
                </a:srgbClr>
              </a:gs>
              <a:gs pos="50000">
                <a:srgbClr val="CCECFF">
                  <a:shade val="67500"/>
                  <a:satMod val="115000"/>
                </a:srgbClr>
              </a:gs>
              <a:gs pos="100000">
                <a:srgbClr val="CCECFF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 w="12" cap="rnd">
            <a:solidFill>
              <a:srgbClr val="4BACC6">
                <a:lumMod val="40000"/>
                <a:lumOff val="60000"/>
              </a:srgbClr>
            </a:solidFill>
            <a:prstDash val="solid"/>
            <a:round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en-GB" sz="2800" kern="0">
              <a:solidFill>
                <a:srgbClr val="003245"/>
              </a:solidFill>
              <a:latin typeface="Arial" pitchFamily="34" charset="0"/>
              <a:ea typeface="ヒラギノ角ゴ ProN W3" charset="-128"/>
              <a:cs typeface="Arial" pitchFamily="34" charset="0"/>
              <a:sym typeface="Gill Sans" charset="0"/>
            </a:endParaRPr>
          </a:p>
        </p:txBody>
      </p:sp>
      <p:sp>
        <p:nvSpPr>
          <p:cNvPr id="6" name="16 Rectángulo"/>
          <p:cNvSpPr/>
          <p:nvPr/>
        </p:nvSpPr>
        <p:spPr>
          <a:xfrm>
            <a:off x="5127165" y="6314078"/>
            <a:ext cx="215236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/>
            <a:r>
              <a:rPr lang="en-GB" sz="1000">
                <a:solidFill>
                  <a:srgbClr val="FFFFFF">
                    <a:lumMod val="50000"/>
                  </a:srgbClr>
                </a:solidFill>
                <a:latin typeface="Arial" pitchFamily="34" charset="0"/>
                <a:ea typeface="ヒラギノ角ゴ ProN W3" charset="-128"/>
                <a:cs typeface="Arial" pitchFamily="34" charset="0"/>
                <a:sym typeface="Gill Sans" charset="0"/>
              </a:rPr>
              <a:t>Manage users and sessions,</a:t>
            </a:r>
            <a:br>
              <a:rPr lang="en-GB" sz="1000">
                <a:solidFill>
                  <a:srgbClr val="FFFFFF">
                    <a:lumMod val="50000"/>
                  </a:srgbClr>
                </a:solidFill>
                <a:latin typeface="Arial" pitchFamily="34" charset="0"/>
                <a:ea typeface="ヒラギノ角ゴ ProN W3" charset="-128"/>
                <a:cs typeface="Arial" pitchFamily="34" charset="0"/>
                <a:sym typeface="Gill Sans" charset="0"/>
              </a:rPr>
            </a:br>
            <a:r>
              <a:rPr lang="en-GB" sz="1000">
                <a:solidFill>
                  <a:srgbClr val="FFFFFF">
                    <a:lumMod val="50000"/>
                  </a:srgbClr>
                </a:solidFill>
                <a:latin typeface="Arial" pitchFamily="34" charset="0"/>
                <a:ea typeface="ヒラギノ角ゴ ProN W3" charset="-128"/>
                <a:cs typeface="Arial" pitchFamily="34" charset="0"/>
                <a:sym typeface="Gill Sans" charset="0"/>
              </a:rPr>
              <a:t>Local managed services</a:t>
            </a:r>
          </a:p>
        </p:txBody>
      </p:sp>
      <p:sp>
        <p:nvSpPr>
          <p:cNvPr id="7" name="82 Rectángulo"/>
          <p:cNvSpPr/>
          <p:nvPr/>
        </p:nvSpPr>
        <p:spPr>
          <a:xfrm>
            <a:off x="2616873" y="6314078"/>
            <a:ext cx="135816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/>
            <a:r>
              <a:rPr lang="en-GB" sz="1000">
                <a:solidFill>
                  <a:srgbClr val="FFFFFF">
                    <a:lumMod val="50000"/>
                  </a:srgbClr>
                </a:solidFill>
                <a:latin typeface="Arial" pitchFamily="34" charset="0"/>
                <a:ea typeface="ヒラギノ角ゴ ProN W3" charset="-128"/>
                <a:cs typeface="Arial" pitchFamily="34" charset="0"/>
                <a:sym typeface="Gill Sans" charset="0"/>
              </a:rPr>
              <a:t>Capillarity, Capacity,</a:t>
            </a:r>
            <a:br>
              <a:rPr lang="en-GB" sz="1000">
                <a:solidFill>
                  <a:srgbClr val="FFFFFF">
                    <a:lumMod val="50000"/>
                  </a:srgbClr>
                </a:solidFill>
                <a:latin typeface="Arial" pitchFamily="34" charset="0"/>
                <a:ea typeface="ヒラギノ角ゴ ProN W3" charset="-128"/>
                <a:cs typeface="Arial" pitchFamily="34" charset="0"/>
                <a:sym typeface="Gill Sans" charset="0"/>
              </a:rPr>
            </a:br>
            <a:r>
              <a:rPr lang="en-GB" sz="1000">
                <a:solidFill>
                  <a:srgbClr val="FFFFFF">
                    <a:lumMod val="50000"/>
                  </a:srgbClr>
                </a:solidFill>
                <a:latin typeface="Arial" pitchFamily="34" charset="0"/>
                <a:ea typeface="ヒラギノ角ゴ ProN W3" charset="-128"/>
                <a:cs typeface="Arial" pitchFamily="34" charset="0"/>
                <a:sym typeface="Gill Sans" charset="0"/>
              </a:rPr>
              <a:t>Mobility support</a:t>
            </a:r>
          </a:p>
        </p:txBody>
      </p:sp>
      <p:sp>
        <p:nvSpPr>
          <p:cNvPr id="8" name="83 Rectángulo"/>
          <p:cNvSpPr/>
          <p:nvPr/>
        </p:nvSpPr>
        <p:spPr>
          <a:xfrm>
            <a:off x="3819449" y="6314079"/>
            <a:ext cx="121752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/>
            <a:r>
              <a:rPr lang="en-GB" sz="1000">
                <a:solidFill>
                  <a:srgbClr val="FFFFFF">
                    <a:lumMod val="50000"/>
                  </a:srgbClr>
                </a:solidFill>
                <a:latin typeface="Arial" pitchFamily="34" charset="0"/>
                <a:ea typeface="ヒラギノ角ゴ ProN W3" charset="-128"/>
                <a:cs typeface="Arial" pitchFamily="34" charset="0"/>
                <a:sym typeface="Gill Sans" charset="0"/>
              </a:rPr>
              <a:t>Multiplexing</a:t>
            </a:r>
          </a:p>
        </p:txBody>
      </p:sp>
      <p:sp>
        <p:nvSpPr>
          <p:cNvPr id="9" name="86 Rectángulo"/>
          <p:cNvSpPr/>
          <p:nvPr/>
        </p:nvSpPr>
        <p:spPr>
          <a:xfrm>
            <a:off x="7431401" y="6314078"/>
            <a:ext cx="127882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/>
            <a:r>
              <a:rPr lang="en-GB" sz="1000">
                <a:solidFill>
                  <a:srgbClr val="FFFFFF">
                    <a:lumMod val="50000"/>
                  </a:srgbClr>
                </a:solidFill>
                <a:latin typeface="Arial" pitchFamily="34" charset="0"/>
                <a:ea typeface="ヒラギノ角ゴ ProN W3" charset="-128"/>
                <a:cs typeface="Arial" pitchFamily="34" charset="0"/>
                <a:sym typeface="Gill Sans" charset="0"/>
              </a:rPr>
              <a:t>Switching,</a:t>
            </a:r>
            <a:br>
              <a:rPr lang="en-GB" sz="1000">
                <a:solidFill>
                  <a:srgbClr val="FFFFFF">
                    <a:lumMod val="50000"/>
                  </a:srgbClr>
                </a:solidFill>
                <a:latin typeface="Arial" pitchFamily="34" charset="0"/>
                <a:ea typeface="ヒラギノ角ゴ ProN W3" charset="-128"/>
                <a:cs typeface="Arial" pitchFamily="34" charset="0"/>
                <a:sym typeface="Gill Sans" charset="0"/>
              </a:rPr>
            </a:br>
            <a:r>
              <a:rPr lang="en-GB" sz="1000">
                <a:solidFill>
                  <a:srgbClr val="FFFFFF">
                    <a:lumMod val="50000"/>
                  </a:srgbClr>
                </a:solidFill>
                <a:latin typeface="Arial" pitchFamily="34" charset="0"/>
                <a:ea typeface="ヒラギノ角ゴ ProN W3" charset="-128"/>
                <a:cs typeface="Arial" pitchFamily="34" charset="0"/>
                <a:sym typeface="Gill Sans" charset="0"/>
              </a:rPr>
              <a:t>Transport</a:t>
            </a:r>
          </a:p>
        </p:txBody>
      </p:sp>
      <p:sp>
        <p:nvSpPr>
          <p:cNvPr id="10" name="89 Rectángulo"/>
          <p:cNvSpPr/>
          <p:nvPr/>
        </p:nvSpPr>
        <p:spPr>
          <a:xfrm>
            <a:off x="8710104" y="6314078"/>
            <a:ext cx="174565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/>
            <a:r>
              <a:rPr lang="en-GB" sz="1000">
                <a:solidFill>
                  <a:srgbClr val="FFFFFF">
                    <a:lumMod val="50000"/>
                  </a:srgbClr>
                </a:solidFill>
                <a:latin typeface="Arial" pitchFamily="34" charset="0"/>
                <a:ea typeface="ヒラギノ角ゴ ProN W3" charset="-128"/>
                <a:cs typeface="Arial" pitchFamily="34" charset="0"/>
                <a:sym typeface="Gill Sans" charset="0"/>
              </a:rPr>
              <a:t>Control functions,</a:t>
            </a:r>
            <a:br>
              <a:rPr lang="en-GB" sz="1000">
                <a:solidFill>
                  <a:srgbClr val="FFFFFF">
                    <a:lumMod val="50000"/>
                  </a:srgbClr>
                </a:solidFill>
                <a:latin typeface="Arial" pitchFamily="34" charset="0"/>
                <a:ea typeface="ヒラギノ角ゴ ProN W3" charset="-128"/>
                <a:cs typeface="Arial" pitchFamily="34" charset="0"/>
                <a:sym typeface="Gill Sans" charset="0"/>
              </a:rPr>
            </a:br>
            <a:r>
              <a:rPr lang="en-GB" sz="1000">
                <a:solidFill>
                  <a:srgbClr val="FFFFFF">
                    <a:lumMod val="50000"/>
                  </a:srgbClr>
                </a:solidFill>
                <a:latin typeface="Arial" pitchFamily="34" charset="0"/>
                <a:ea typeface="ヒラギノ角ゴ ProN W3" charset="-128"/>
                <a:cs typeface="Arial" pitchFamily="34" charset="0"/>
                <a:sym typeface="Gill Sans" charset="0"/>
              </a:rPr>
              <a:t>Regional managed services</a:t>
            </a:r>
          </a:p>
        </p:txBody>
      </p:sp>
      <p:grpSp>
        <p:nvGrpSpPr>
          <p:cNvPr id="11" name="110 Grupo"/>
          <p:cNvGrpSpPr/>
          <p:nvPr/>
        </p:nvGrpSpPr>
        <p:grpSpPr>
          <a:xfrm>
            <a:off x="2078742" y="4835759"/>
            <a:ext cx="816343" cy="603761"/>
            <a:chOff x="21691" y="2162623"/>
            <a:chExt cx="1341971" cy="1770433"/>
          </a:xfrm>
        </p:grpSpPr>
        <p:sp>
          <p:nvSpPr>
            <p:cNvPr id="12" name="62 Rectángulo redondeado"/>
            <p:cNvSpPr>
              <a:spLocks noChangeArrowheads="1"/>
            </p:cNvSpPr>
            <p:nvPr/>
          </p:nvSpPr>
          <p:spPr bwMode="auto">
            <a:xfrm>
              <a:off x="21691" y="2162623"/>
              <a:ext cx="1341971" cy="549183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spAutoFit/>
            </a:bodyPr>
            <a:lstStyle>
              <a:defPPr>
                <a:defRPr lang="en-US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rgbClr val="000000"/>
                  </a:solidFill>
                  <a:latin typeface="Arial" pitchFamily="34" charset="0"/>
                  <a:ea typeface="ヒラギノ角ゴ ProN W3" charset="-128"/>
                  <a:cs typeface="+mn-cs"/>
                  <a:sym typeface="Gill Sans" charset="0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rgbClr val="000000"/>
                  </a:solidFill>
                  <a:latin typeface="Arial" pitchFamily="34" charset="0"/>
                  <a:ea typeface="ヒラギノ角ゴ ProN W3" charset="-128"/>
                  <a:cs typeface="+mn-cs"/>
                  <a:sym typeface="Gill Sans" charset="0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rgbClr val="000000"/>
                  </a:solidFill>
                  <a:latin typeface="Arial" pitchFamily="34" charset="0"/>
                  <a:ea typeface="ヒラギノ角ゴ ProN W3" charset="-128"/>
                  <a:cs typeface="+mn-cs"/>
                  <a:sym typeface="Gill Sans" charset="0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rgbClr val="000000"/>
                  </a:solidFill>
                  <a:latin typeface="Arial" pitchFamily="34" charset="0"/>
                  <a:ea typeface="ヒラギノ角ゴ ProN W3" charset="-128"/>
                  <a:cs typeface="+mn-cs"/>
                  <a:sym typeface="Gill Sans" charset="0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rgbClr val="000000"/>
                  </a:solidFill>
                  <a:latin typeface="Arial" pitchFamily="34" charset="0"/>
                  <a:ea typeface="ヒラギノ角ゴ ProN W3" charset="-128"/>
                  <a:cs typeface="+mn-cs"/>
                  <a:sym typeface="Gill Sans" charset="0"/>
                </a:defRPr>
              </a:lvl5pPr>
              <a:lvl6pPr marL="2286000" algn="l" defTabSz="914400" rtl="0" eaLnBrk="1" latinLnBrk="0" hangingPunct="1">
                <a:defRPr sz="2800" kern="1200">
                  <a:solidFill>
                    <a:srgbClr val="000000"/>
                  </a:solidFill>
                  <a:latin typeface="Arial" pitchFamily="34" charset="0"/>
                  <a:ea typeface="ヒラギノ角ゴ ProN W3" charset="-128"/>
                  <a:cs typeface="+mn-cs"/>
                  <a:sym typeface="Gill Sans" charset="0"/>
                </a:defRPr>
              </a:lvl6pPr>
              <a:lvl7pPr marL="2743200" algn="l" defTabSz="914400" rtl="0" eaLnBrk="1" latinLnBrk="0" hangingPunct="1">
                <a:defRPr sz="2800" kern="1200">
                  <a:solidFill>
                    <a:srgbClr val="000000"/>
                  </a:solidFill>
                  <a:latin typeface="Arial" pitchFamily="34" charset="0"/>
                  <a:ea typeface="ヒラギノ角ゴ ProN W3" charset="-128"/>
                  <a:cs typeface="+mn-cs"/>
                  <a:sym typeface="Gill Sans" charset="0"/>
                </a:defRPr>
              </a:lvl7pPr>
              <a:lvl8pPr marL="3200400" algn="l" defTabSz="914400" rtl="0" eaLnBrk="1" latinLnBrk="0" hangingPunct="1">
                <a:defRPr sz="2800" kern="1200">
                  <a:solidFill>
                    <a:srgbClr val="000000"/>
                  </a:solidFill>
                  <a:latin typeface="Arial" pitchFamily="34" charset="0"/>
                  <a:ea typeface="ヒラギノ角ゴ ProN W3" charset="-128"/>
                  <a:cs typeface="+mn-cs"/>
                  <a:sym typeface="Gill Sans" charset="0"/>
                </a:defRPr>
              </a:lvl8pPr>
              <a:lvl9pPr marL="3657600" algn="l" defTabSz="914400" rtl="0" eaLnBrk="1" latinLnBrk="0" hangingPunct="1">
                <a:defRPr sz="2800" kern="1200">
                  <a:solidFill>
                    <a:srgbClr val="000000"/>
                  </a:solidFill>
                  <a:latin typeface="Arial" pitchFamily="34" charset="0"/>
                  <a:ea typeface="ヒラギノ角ゴ ProN W3" charset="-128"/>
                  <a:cs typeface="+mn-cs"/>
                  <a:sym typeface="Gill Sans" charset="0"/>
                </a:defRPr>
              </a:lvl9pPr>
            </a:lstStyle>
            <a:p>
              <a:r>
                <a:rPr lang="en-GB" sz="1100" b="1">
                  <a:solidFill>
                    <a:srgbClr val="FFFFFF">
                      <a:lumMod val="50000"/>
                    </a:srgbClr>
                  </a:solidFill>
                  <a:latin typeface="Arial"/>
                  <a:cs typeface="ヒラギノ角ゴ ProN W3"/>
                </a:rPr>
                <a:t>Devices</a:t>
              </a:r>
            </a:p>
          </p:txBody>
        </p:sp>
        <p:grpSp>
          <p:nvGrpSpPr>
            <p:cNvPr id="13" name="114 Grupo"/>
            <p:cNvGrpSpPr/>
            <p:nvPr/>
          </p:nvGrpSpPr>
          <p:grpSpPr>
            <a:xfrm>
              <a:off x="156255" y="2607713"/>
              <a:ext cx="1049193" cy="1325343"/>
              <a:chOff x="156255" y="2331206"/>
              <a:chExt cx="1049193" cy="1325343"/>
            </a:xfrm>
          </p:grpSpPr>
          <p:pic>
            <p:nvPicPr>
              <p:cNvPr id="14" name="Picture 5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61544" y="2331206"/>
                <a:ext cx="523714" cy="36722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5" name="Picture 19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6997" y="2386162"/>
                <a:ext cx="194702" cy="2229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blipFill dpi="0" rotWithShape="0">
                      <a:blip/>
                      <a:srcRect/>
                      <a:tile tx="0" ty="0" sx="100000" sy="100000" flip="none" algn="tl"/>
                    </a:blipFill>
                  </a14:hiddenFill>
                </a:ext>
                <a:ext uri="{91240B29-F687-4f45-9708-019B960494DF}">
                  <a14:hiddenLine xmlns=""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6" name="Picture 20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3640" y="2524349"/>
                <a:ext cx="282578" cy="2647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blipFill dpi="0" rotWithShape="0">
                      <a:blip/>
                      <a:srcRect/>
                      <a:tile tx="0" ty="0" sx="100000" sy="100000" flip="none" algn="tl"/>
                    </a:blipFill>
                  </a14:hiddenFill>
                </a:ext>
                <a:ext uri="{91240B29-F687-4f45-9708-019B960494DF}">
                  <a14:hiddenLine xmlns=""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7" name="Picture 6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18868" y="3165399"/>
                <a:ext cx="499475" cy="4911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blipFill dpi="0" rotWithShape="0">
                      <a:blip/>
                      <a:srcRect/>
                      <a:tile tx="0" ty="0" sx="100000" sy="100000" flip="none" algn="tl"/>
                    </a:blipFill>
                  </a14:hiddenFill>
                </a:ext>
                <a:ext uri="{91240B29-F687-4f45-9708-019B960494DF}">
                  <a14:hiddenLine xmlns=""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8" name="Picture 9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24504" y="3051568"/>
                <a:ext cx="480944" cy="24128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blipFill dpi="0" rotWithShape="0">
                      <a:blip/>
                      <a:srcRect/>
                      <a:tile tx="0" ty="0" sx="100000" sy="100000" flip="none" algn="tl"/>
                    </a:blipFill>
                  </a14:hiddenFill>
                </a:ext>
                <a:ext uri="{91240B29-F687-4f45-9708-019B960494DF}">
                  <a14:hiddenLine xmlns=""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9" name="Picture 12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3899" y="2791184"/>
                <a:ext cx="292418" cy="26584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blipFill dpi="0" rotWithShape="0">
                      <a:blip/>
                      <a:srcRect/>
                      <a:tile tx="0" ty="0" sx="100000" sy="100000" flip="none" algn="tl"/>
                    </a:blipFill>
                  </a14:hiddenFill>
                </a:ext>
                <a:ext uri="{91240B29-F687-4f45-9708-019B960494DF}">
                  <a14:hiddenLine xmlns=""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20" name="Picture 25"/>
              <p:cNvPicPr>
                <a:picLocks noChangeAspect="1" noChangeArrowheads="1"/>
              </p:cNvPicPr>
              <p:nvPr/>
            </p:nvPicPr>
            <p:blipFill>
              <a:blip r:embed="rId10" cstate="print"/>
              <a:srcRect/>
              <a:stretch>
                <a:fillRect/>
              </a:stretch>
            </p:blipFill>
            <p:spPr bwMode="auto">
              <a:xfrm>
                <a:off x="257972" y="2848772"/>
                <a:ext cx="142145" cy="19073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21" name="Picture 3"/>
              <p:cNvPicPr>
                <a:picLocks noChangeAspect="1" noChangeArrowheads="1"/>
              </p:cNvPicPr>
              <p:nvPr/>
            </p:nvPicPr>
            <p:blipFill>
              <a:blip r:embed="rId11"/>
              <a:srcRect l="19910" r="17644"/>
              <a:stretch>
                <a:fillRect/>
              </a:stretch>
            </p:blipFill>
            <p:spPr bwMode="auto">
              <a:xfrm>
                <a:off x="474159" y="2888286"/>
                <a:ext cx="117727" cy="18404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22" name="Picture 54"/>
              <p:cNvPicPr>
                <a:picLocks noChangeAspect="1" noChangeArrowheads="1"/>
              </p:cNvPicPr>
              <p:nvPr/>
            </p:nvPicPr>
            <p:blipFill>
              <a:blip r:embed="rId12" cstate="print"/>
              <a:srcRect/>
              <a:stretch>
                <a:fillRect/>
              </a:stretch>
            </p:blipFill>
            <p:spPr bwMode="auto">
              <a:xfrm>
                <a:off x="779116" y="3328456"/>
                <a:ext cx="129082" cy="17308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23" name="Picture 2" descr="http://smartgridsource.com/blog/wp-content/uploads/2010/03/smartmeter.png"/>
              <p:cNvPicPr>
                <a:picLocks noChangeAspect="1" noChangeArrowheads="1"/>
              </p:cNvPicPr>
              <p:nvPr/>
            </p:nvPicPr>
            <p:blipFill>
              <a:blip r:embed="rId13" cstate="print"/>
              <a:srcRect/>
              <a:stretch>
                <a:fillRect/>
              </a:stretch>
            </p:blipFill>
            <p:spPr bwMode="auto">
              <a:xfrm>
                <a:off x="999671" y="3333206"/>
                <a:ext cx="174994" cy="163582"/>
              </a:xfrm>
              <a:prstGeom prst="rect">
                <a:avLst/>
              </a:prstGeom>
              <a:noFill/>
            </p:spPr>
          </p:pic>
          <p:pic>
            <p:nvPicPr>
              <p:cNvPr id="24" name="Picture 32"/>
              <p:cNvPicPr>
                <a:picLocks noChangeAspect="1" noChangeArrowheads="1"/>
              </p:cNvPicPr>
              <p:nvPr/>
            </p:nvPicPr>
            <p:blipFill>
              <a:blip r:embed="rId14"/>
              <a:srcRect/>
              <a:stretch>
                <a:fillRect/>
              </a:stretch>
            </p:blipFill>
            <p:spPr bwMode="auto">
              <a:xfrm>
                <a:off x="906317" y="2708387"/>
                <a:ext cx="276916" cy="24314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25" name="Picture 2"/>
              <p:cNvPicPr>
                <a:picLocks noChangeAspect="1" noChangeArrowheads="1"/>
              </p:cNvPicPr>
              <p:nvPr/>
            </p:nvPicPr>
            <p:blipFill>
              <a:blip r:embed="rId15"/>
              <a:srcRect/>
              <a:stretch>
                <a:fillRect/>
              </a:stretch>
            </p:blipFill>
            <p:spPr bwMode="auto">
              <a:xfrm>
                <a:off x="156255" y="2656714"/>
                <a:ext cx="172831" cy="14557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</p:grpSp>
      <p:grpSp>
        <p:nvGrpSpPr>
          <p:cNvPr id="26" name="7 Grupo"/>
          <p:cNvGrpSpPr/>
          <p:nvPr/>
        </p:nvGrpSpPr>
        <p:grpSpPr>
          <a:xfrm>
            <a:off x="2098066" y="5515270"/>
            <a:ext cx="803384" cy="389747"/>
            <a:chOff x="-108520" y="3603369"/>
            <a:chExt cx="1724983" cy="1481412"/>
          </a:xfrm>
        </p:grpSpPr>
        <p:sp>
          <p:nvSpPr>
            <p:cNvPr id="27" name="62 Rectángulo redondeado"/>
            <p:cNvSpPr>
              <a:spLocks noChangeArrowheads="1"/>
            </p:cNvSpPr>
            <p:nvPr/>
          </p:nvSpPr>
          <p:spPr bwMode="auto">
            <a:xfrm>
              <a:off x="-108520" y="3603369"/>
              <a:ext cx="1724983" cy="711862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spAutoFit/>
            </a:bodyPr>
            <a:lstStyle>
              <a:defPPr>
                <a:defRPr lang="en-US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rgbClr val="000000"/>
                  </a:solidFill>
                  <a:latin typeface="Arial" pitchFamily="34" charset="0"/>
                  <a:ea typeface="ヒラギノ角ゴ ProN W3" charset="-128"/>
                  <a:cs typeface="+mn-cs"/>
                  <a:sym typeface="Gill Sans" charset="0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rgbClr val="000000"/>
                  </a:solidFill>
                  <a:latin typeface="Arial" pitchFamily="34" charset="0"/>
                  <a:ea typeface="ヒラギノ角ゴ ProN W3" charset="-128"/>
                  <a:cs typeface="+mn-cs"/>
                  <a:sym typeface="Gill Sans" charset="0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rgbClr val="000000"/>
                  </a:solidFill>
                  <a:latin typeface="Arial" pitchFamily="34" charset="0"/>
                  <a:ea typeface="ヒラギノ角ゴ ProN W3" charset="-128"/>
                  <a:cs typeface="+mn-cs"/>
                  <a:sym typeface="Gill Sans" charset="0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rgbClr val="000000"/>
                  </a:solidFill>
                  <a:latin typeface="Arial" pitchFamily="34" charset="0"/>
                  <a:ea typeface="ヒラギノ角ゴ ProN W3" charset="-128"/>
                  <a:cs typeface="+mn-cs"/>
                  <a:sym typeface="Gill Sans" charset="0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rgbClr val="000000"/>
                  </a:solidFill>
                  <a:latin typeface="Arial" pitchFamily="34" charset="0"/>
                  <a:ea typeface="ヒラギノ角ゴ ProN W3" charset="-128"/>
                  <a:cs typeface="+mn-cs"/>
                  <a:sym typeface="Gill Sans" charset="0"/>
                </a:defRPr>
              </a:lvl5pPr>
              <a:lvl6pPr marL="2286000" algn="l" defTabSz="914400" rtl="0" eaLnBrk="1" latinLnBrk="0" hangingPunct="1">
                <a:defRPr sz="2800" kern="1200">
                  <a:solidFill>
                    <a:srgbClr val="000000"/>
                  </a:solidFill>
                  <a:latin typeface="Arial" pitchFamily="34" charset="0"/>
                  <a:ea typeface="ヒラギノ角ゴ ProN W3" charset="-128"/>
                  <a:cs typeface="+mn-cs"/>
                  <a:sym typeface="Gill Sans" charset="0"/>
                </a:defRPr>
              </a:lvl6pPr>
              <a:lvl7pPr marL="2743200" algn="l" defTabSz="914400" rtl="0" eaLnBrk="1" latinLnBrk="0" hangingPunct="1">
                <a:defRPr sz="2800" kern="1200">
                  <a:solidFill>
                    <a:srgbClr val="000000"/>
                  </a:solidFill>
                  <a:latin typeface="Arial" pitchFamily="34" charset="0"/>
                  <a:ea typeface="ヒラギノ角ゴ ProN W3" charset="-128"/>
                  <a:cs typeface="+mn-cs"/>
                  <a:sym typeface="Gill Sans" charset="0"/>
                </a:defRPr>
              </a:lvl7pPr>
              <a:lvl8pPr marL="3200400" algn="l" defTabSz="914400" rtl="0" eaLnBrk="1" latinLnBrk="0" hangingPunct="1">
                <a:defRPr sz="2800" kern="1200">
                  <a:solidFill>
                    <a:srgbClr val="000000"/>
                  </a:solidFill>
                  <a:latin typeface="Arial" pitchFamily="34" charset="0"/>
                  <a:ea typeface="ヒラギノ角ゴ ProN W3" charset="-128"/>
                  <a:cs typeface="+mn-cs"/>
                  <a:sym typeface="Gill Sans" charset="0"/>
                </a:defRPr>
              </a:lvl8pPr>
              <a:lvl9pPr marL="3657600" algn="l" defTabSz="914400" rtl="0" eaLnBrk="1" latinLnBrk="0" hangingPunct="1">
                <a:defRPr sz="2800" kern="1200">
                  <a:solidFill>
                    <a:srgbClr val="000000"/>
                  </a:solidFill>
                  <a:latin typeface="Arial" pitchFamily="34" charset="0"/>
                  <a:ea typeface="ヒラギノ角ゴ ProN W3" charset="-128"/>
                  <a:cs typeface="+mn-cs"/>
                  <a:sym typeface="Gill Sans" charset="0"/>
                </a:defRPr>
              </a:lvl9pPr>
            </a:lstStyle>
            <a:p>
              <a:r>
                <a:rPr lang="en-GB" sz="1100" b="1">
                  <a:solidFill>
                    <a:srgbClr val="FFFFFF">
                      <a:lumMod val="50000"/>
                    </a:srgbClr>
                  </a:solidFill>
                  <a:latin typeface="Arial"/>
                  <a:cs typeface="ヒラギノ角ゴ ProN W3"/>
                </a:rPr>
                <a:t>Places</a:t>
              </a:r>
            </a:p>
          </p:txBody>
        </p:sp>
        <p:grpSp>
          <p:nvGrpSpPr>
            <p:cNvPr id="28" name="6 Grupo"/>
            <p:cNvGrpSpPr/>
            <p:nvPr/>
          </p:nvGrpSpPr>
          <p:grpSpPr>
            <a:xfrm>
              <a:off x="179512" y="4183128"/>
              <a:ext cx="1108803" cy="901653"/>
              <a:chOff x="158750" y="4858173"/>
              <a:chExt cx="1567069" cy="1306323"/>
            </a:xfrm>
          </p:grpSpPr>
          <p:pic>
            <p:nvPicPr>
              <p:cNvPr id="29" name="Picture 28" descr="http://t0.gstatic.com/images?q=tbn:ANd9GcQrlcaFrkORZW5DgRaqOiKEguu_OUK4jPVKIOyl-tTWoehJqTEETQ"/>
              <p:cNvPicPr>
                <a:picLocks noChangeAspect="1" noChangeArrowheads="1"/>
              </p:cNvPicPr>
              <p:nvPr/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83568" y="5122245"/>
                <a:ext cx="1042251" cy="104225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" name="Picture 14"/>
              <p:cNvPicPr>
                <a:picLocks noChangeAspect="1"/>
              </p:cNvPicPr>
              <p:nvPr/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8414" y="4858173"/>
                <a:ext cx="450883" cy="26407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blipFill dpi="0" rotWithShape="0">
                      <a:blip/>
                      <a:srcRect/>
                      <a:tile tx="0" ty="0" sx="100000" sy="100000" flip="none" algn="tl"/>
                    </a:blipFill>
                  </a14:hiddenFill>
                </a:ext>
                <a:ext uri="{91240B29-F687-4f45-9708-019B960494DF}">
                  <a14:hiddenLine xmlns=""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31" name="Picture 15"/>
              <p:cNvPicPr>
                <a:picLocks noChangeAspect="1"/>
              </p:cNvPicPr>
              <p:nvPr/>
            </p:nvPicPr>
            <p:blipFill>
              <a:blip r:embed="rId1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8750" y="4882949"/>
                <a:ext cx="570395" cy="57039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blipFill dpi="0" rotWithShape="0">
                      <a:blip/>
                      <a:srcRect/>
                      <a:tile tx="0" ty="0" sx="100000" sy="100000" flip="none" algn="tl"/>
                    </a:blipFill>
                  </a14:hiddenFill>
                </a:ext>
                <a:ext uri="{91240B29-F687-4f45-9708-019B960494DF}">
                  <a14:hiddenLine xmlns=""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32" name="Picture 43" descr="http://www.deviantart.com/download/167027218/Streets_and_Trips_Dock_Icon_by_tempest790.png"/>
              <p:cNvPicPr>
                <a:picLocks noChangeAspect="1" noChangeArrowheads="1"/>
              </p:cNvPicPr>
              <p:nvPr/>
            </p:nvPicPr>
            <p:blipFill>
              <a:blip r:embed="rId1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3974" y="5634240"/>
                <a:ext cx="459056" cy="4590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33" name="124 Rectángulo redondeado"/>
          <p:cNvSpPr/>
          <p:nvPr/>
        </p:nvSpPr>
        <p:spPr bwMode="auto">
          <a:xfrm>
            <a:off x="2054913" y="5977026"/>
            <a:ext cx="748862" cy="396000"/>
          </a:xfrm>
          <a:prstGeom prst="roundRect">
            <a:avLst/>
          </a:prstGeom>
          <a:solidFill>
            <a:srgbClr val="043F52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GB" sz="1100" b="1">
                <a:solidFill>
                  <a:srgbClr val="FFFFFF"/>
                </a:solidFill>
                <a:latin typeface="Arial" pitchFamily="34" charset="0"/>
                <a:ea typeface="ヒラギノ角ゴ ProN W3" charset="-128"/>
                <a:cs typeface="Arial" pitchFamily="34" charset="0"/>
                <a:sym typeface="Gill Sans" charset="0"/>
              </a:rPr>
              <a:t>Users</a:t>
            </a:r>
          </a:p>
        </p:txBody>
      </p:sp>
      <p:sp>
        <p:nvSpPr>
          <p:cNvPr id="34" name="125 Rectángulo redondeado"/>
          <p:cNvSpPr/>
          <p:nvPr/>
        </p:nvSpPr>
        <p:spPr bwMode="auto">
          <a:xfrm>
            <a:off x="2839270" y="5977026"/>
            <a:ext cx="981420" cy="396000"/>
          </a:xfrm>
          <a:prstGeom prst="roundRect">
            <a:avLst/>
          </a:prstGeom>
          <a:solidFill>
            <a:srgbClr val="043F52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GB" sz="1100" b="1">
                <a:solidFill>
                  <a:srgbClr val="FFFFFF"/>
                </a:solidFill>
                <a:latin typeface="Arial" pitchFamily="34" charset="0"/>
                <a:ea typeface="ヒラギノ角ゴ ProN W3" charset="-128"/>
                <a:cs typeface="Arial" pitchFamily="34" charset="0"/>
                <a:sym typeface="Gill Sans" charset="0"/>
              </a:rPr>
              <a:t>Access</a:t>
            </a:r>
          </a:p>
        </p:txBody>
      </p:sp>
      <p:sp>
        <p:nvSpPr>
          <p:cNvPr id="35" name="127 Rectángulo redondeado"/>
          <p:cNvSpPr/>
          <p:nvPr/>
        </p:nvSpPr>
        <p:spPr bwMode="auto">
          <a:xfrm>
            <a:off x="3883895" y="5977026"/>
            <a:ext cx="1162422" cy="396000"/>
          </a:xfrm>
          <a:prstGeom prst="roundRect">
            <a:avLst/>
          </a:prstGeom>
          <a:solidFill>
            <a:srgbClr val="043F52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GB" sz="1100" b="1">
                <a:solidFill>
                  <a:srgbClr val="FFFFFF"/>
                </a:solidFill>
                <a:latin typeface="Arial" pitchFamily="34" charset="0"/>
                <a:ea typeface="ヒラギノ角ゴ ProN W3" charset="-128"/>
                <a:cs typeface="Arial" pitchFamily="34" charset="0"/>
                <a:sym typeface="Gill Sans" charset="0"/>
              </a:rPr>
              <a:t>Aggregation</a:t>
            </a:r>
          </a:p>
        </p:txBody>
      </p:sp>
      <p:sp>
        <p:nvSpPr>
          <p:cNvPr id="36" name="130 Rectángulo redondeado"/>
          <p:cNvSpPr/>
          <p:nvPr/>
        </p:nvSpPr>
        <p:spPr bwMode="auto">
          <a:xfrm>
            <a:off x="5104665" y="5977026"/>
            <a:ext cx="2240393" cy="396000"/>
          </a:xfrm>
          <a:prstGeom prst="roundRect">
            <a:avLst/>
          </a:prstGeom>
          <a:solidFill>
            <a:srgbClr val="043F52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GB" sz="1100" b="1">
                <a:solidFill>
                  <a:srgbClr val="FFFFFF"/>
                </a:solidFill>
                <a:latin typeface="Arial" pitchFamily="34" charset="0"/>
                <a:ea typeface="ヒラギノ角ゴ ProN W3" charset="-128"/>
                <a:cs typeface="Arial" pitchFamily="34" charset="0"/>
                <a:sym typeface="Gill Sans" charset="0"/>
              </a:rPr>
              <a:t>Local Points of Presence</a:t>
            </a:r>
          </a:p>
        </p:txBody>
      </p:sp>
      <p:sp>
        <p:nvSpPr>
          <p:cNvPr id="37" name="134 Rectángulo redondeado"/>
          <p:cNvSpPr/>
          <p:nvPr/>
        </p:nvSpPr>
        <p:spPr bwMode="auto">
          <a:xfrm>
            <a:off x="7415422" y="5977026"/>
            <a:ext cx="1325300" cy="396000"/>
          </a:xfrm>
          <a:prstGeom prst="roundRect">
            <a:avLst/>
          </a:prstGeom>
          <a:solidFill>
            <a:srgbClr val="043F52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GB" sz="1100" b="1">
                <a:solidFill>
                  <a:srgbClr val="FFFFFF"/>
                </a:solidFill>
                <a:latin typeface="Arial" pitchFamily="34" charset="0"/>
                <a:ea typeface="ヒラギノ角ゴ ProN W3" charset="-128"/>
                <a:cs typeface="Arial" pitchFamily="34" charset="0"/>
                <a:sym typeface="Gill Sans" charset="0"/>
              </a:rPr>
              <a:t>Core</a:t>
            </a:r>
          </a:p>
        </p:txBody>
      </p:sp>
      <p:sp>
        <p:nvSpPr>
          <p:cNvPr id="38" name="135 Rectángulo redondeado"/>
          <p:cNvSpPr/>
          <p:nvPr/>
        </p:nvSpPr>
        <p:spPr bwMode="auto">
          <a:xfrm>
            <a:off x="8796446" y="5977026"/>
            <a:ext cx="1539255" cy="396000"/>
          </a:xfrm>
          <a:prstGeom prst="roundRect">
            <a:avLst/>
          </a:prstGeom>
          <a:solidFill>
            <a:srgbClr val="043F52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GB" sz="1100" b="1">
                <a:solidFill>
                  <a:srgbClr val="FFFFFF"/>
                </a:solidFill>
                <a:latin typeface="Arial" pitchFamily="34" charset="0"/>
                <a:ea typeface="ヒラギノ角ゴ ProN W3" charset="-128"/>
                <a:cs typeface="Arial" pitchFamily="34" charset="0"/>
                <a:sym typeface="Gill Sans" charset="0"/>
              </a:rPr>
              <a:t>Regional Data Centres</a:t>
            </a:r>
          </a:p>
        </p:txBody>
      </p:sp>
      <p:sp>
        <p:nvSpPr>
          <p:cNvPr id="39" name="39 Rectángulo"/>
          <p:cNvSpPr/>
          <p:nvPr/>
        </p:nvSpPr>
        <p:spPr>
          <a:xfrm>
            <a:off x="7115361" y="4236880"/>
            <a:ext cx="123303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GB" sz="1200">
                <a:solidFill>
                  <a:srgbClr val="00C6D7"/>
                </a:solidFill>
                <a:latin typeface="Arial" pitchFamily="34" charset="0"/>
                <a:ea typeface="ヒラギノ角ゴ ProN W3" charset="-128"/>
                <a:cs typeface="Arial" pitchFamily="34" charset="0"/>
                <a:sym typeface="Gill Sans" charset="0"/>
              </a:rPr>
              <a:t>Interconnection</a:t>
            </a:r>
          </a:p>
        </p:txBody>
      </p:sp>
      <p:grpSp>
        <p:nvGrpSpPr>
          <p:cNvPr id="40" name="96 Grupo"/>
          <p:cNvGrpSpPr/>
          <p:nvPr/>
        </p:nvGrpSpPr>
        <p:grpSpPr>
          <a:xfrm>
            <a:off x="8660901" y="4817134"/>
            <a:ext cx="993835" cy="574605"/>
            <a:chOff x="7057424" y="4216931"/>
            <a:chExt cx="1763048" cy="1156285"/>
          </a:xfrm>
        </p:grpSpPr>
        <p:grpSp>
          <p:nvGrpSpPr>
            <p:cNvPr id="41" name="97 Grupo"/>
            <p:cNvGrpSpPr/>
            <p:nvPr/>
          </p:nvGrpSpPr>
          <p:grpSpPr>
            <a:xfrm>
              <a:off x="7057424" y="4216931"/>
              <a:ext cx="1763048" cy="699568"/>
              <a:chOff x="7057424" y="4216931"/>
              <a:chExt cx="1763048" cy="699568"/>
            </a:xfrm>
          </p:grpSpPr>
          <p:pic>
            <p:nvPicPr>
              <p:cNvPr id="43" name="Picture 6" descr="http://aux.iconpedia.net/uploads/1360992576.png"/>
              <p:cNvPicPr>
                <a:picLocks noChangeAspect="1" noChangeArrowheads="1"/>
              </p:cNvPicPr>
              <p:nvPr/>
            </p:nvPicPr>
            <p:blipFill>
              <a:blip r:embed="rId2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463320" y="4512008"/>
                <a:ext cx="357152" cy="35715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4" name="Picture 6" descr="http://aux.iconpedia.net/uploads/1360992576.png"/>
              <p:cNvPicPr>
                <a:picLocks noChangeAspect="1" noChangeArrowheads="1"/>
              </p:cNvPicPr>
              <p:nvPr/>
            </p:nvPicPr>
            <p:blipFill>
              <a:blip r:embed="rId2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365719" y="4303357"/>
                <a:ext cx="529727" cy="5297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5" name="Picture 6" descr="http://aux.iconpedia.net/uploads/1360992576.png"/>
              <p:cNvPicPr>
                <a:picLocks noChangeAspect="1" noChangeArrowheads="1"/>
              </p:cNvPicPr>
              <p:nvPr/>
            </p:nvPicPr>
            <p:blipFill>
              <a:blip r:embed="rId2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057424" y="4216931"/>
                <a:ext cx="699567" cy="69956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6" name="Picture 6" descr="http://aux.iconpedia.net/uploads/1360992576.png"/>
              <p:cNvPicPr>
                <a:picLocks noChangeAspect="1" noChangeArrowheads="1"/>
              </p:cNvPicPr>
              <p:nvPr/>
            </p:nvPicPr>
            <p:blipFill>
              <a:blip r:embed="rId2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232895" y="4396107"/>
                <a:ext cx="520392" cy="5203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42" name="Picture 2"/>
            <p:cNvPicPr>
              <a:picLocks noChangeAspect="1" noChangeArrowheads="1"/>
            </p:cNvPicPr>
            <p:nvPr/>
          </p:nvPicPr>
          <p:blipFill>
            <a:blip r:embed="rId2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20434" y="4218377"/>
              <a:ext cx="1039998" cy="11548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47" name="Picture 31" descr="http://www.takistmr.com/wp-content/uploads/2011/07/cisco-switch-icon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9107" y="5093790"/>
            <a:ext cx="952374" cy="60999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8" name="150 Grupo"/>
          <p:cNvGrpSpPr/>
          <p:nvPr/>
        </p:nvGrpSpPr>
        <p:grpSpPr>
          <a:xfrm>
            <a:off x="8799573" y="5451441"/>
            <a:ext cx="993835" cy="574605"/>
            <a:chOff x="7057424" y="4216931"/>
            <a:chExt cx="1763048" cy="1156285"/>
          </a:xfrm>
        </p:grpSpPr>
        <p:grpSp>
          <p:nvGrpSpPr>
            <p:cNvPr id="49" name="159 Grupo"/>
            <p:cNvGrpSpPr/>
            <p:nvPr/>
          </p:nvGrpSpPr>
          <p:grpSpPr>
            <a:xfrm>
              <a:off x="7057424" y="4216931"/>
              <a:ext cx="1763048" cy="699568"/>
              <a:chOff x="7057424" y="4216931"/>
              <a:chExt cx="1763048" cy="699568"/>
            </a:xfrm>
          </p:grpSpPr>
          <p:pic>
            <p:nvPicPr>
              <p:cNvPr id="51" name="Picture 6" descr="http://aux.iconpedia.net/uploads/1360992576.png"/>
              <p:cNvPicPr>
                <a:picLocks noChangeAspect="1" noChangeArrowheads="1"/>
              </p:cNvPicPr>
              <p:nvPr/>
            </p:nvPicPr>
            <p:blipFill>
              <a:blip r:embed="rId2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463320" y="4512008"/>
                <a:ext cx="357152" cy="35715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2" name="Picture 6" descr="http://aux.iconpedia.net/uploads/1360992576.png"/>
              <p:cNvPicPr>
                <a:picLocks noChangeAspect="1" noChangeArrowheads="1"/>
              </p:cNvPicPr>
              <p:nvPr/>
            </p:nvPicPr>
            <p:blipFill>
              <a:blip r:embed="rId2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365719" y="4303357"/>
                <a:ext cx="529727" cy="5297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3" name="Picture 6" descr="http://aux.iconpedia.net/uploads/1360992576.png"/>
              <p:cNvPicPr>
                <a:picLocks noChangeAspect="1" noChangeArrowheads="1"/>
              </p:cNvPicPr>
              <p:nvPr/>
            </p:nvPicPr>
            <p:blipFill>
              <a:blip r:embed="rId2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057424" y="4216931"/>
                <a:ext cx="699567" cy="69956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4" name="Picture 6" descr="http://aux.iconpedia.net/uploads/1360992576.png"/>
              <p:cNvPicPr>
                <a:picLocks noChangeAspect="1" noChangeArrowheads="1"/>
              </p:cNvPicPr>
              <p:nvPr/>
            </p:nvPicPr>
            <p:blipFill>
              <a:blip r:embed="rId2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232895" y="4396107"/>
                <a:ext cx="520392" cy="5203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0" name="Picture 2"/>
            <p:cNvPicPr>
              <a:picLocks noChangeAspect="1" noChangeArrowheads="1"/>
            </p:cNvPicPr>
            <p:nvPr/>
          </p:nvPicPr>
          <p:blipFill>
            <a:blip r:embed="rId2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20434" y="4218377"/>
              <a:ext cx="1039998" cy="11548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55" name="172 Grupo"/>
          <p:cNvGrpSpPr/>
          <p:nvPr/>
        </p:nvGrpSpPr>
        <p:grpSpPr>
          <a:xfrm>
            <a:off x="6365558" y="4439925"/>
            <a:ext cx="993835" cy="574605"/>
            <a:chOff x="7057424" y="4216931"/>
            <a:chExt cx="1763048" cy="1156285"/>
          </a:xfrm>
        </p:grpSpPr>
        <p:grpSp>
          <p:nvGrpSpPr>
            <p:cNvPr id="56" name="179 Grupo"/>
            <p:cNvGrpSpPr/>
            <p:nvPr/>
          </p:nvGrpSpPr>
          <p:grpSpPr>
            <a:xfrm>
              <a:off x="7057424" y="4216931"/>
              <a:ext cx="1763048" cy="699568"/>
              <a:chOff x="7057424" y="4216931"/>
              <a:chExt cx="1763048" cy="699568"/>
            </a:xfrm>
          </p:grpSpPr>
          <p:pic>
            <p:nvPicPr>
              <p:cNvPr id="58" name="Picture 6" descr="http://aux.iconpedia.net/uploads/1360992576.png"/>
              <p:cNvPicPr>
                <a:picLocks noChangeAspect="1" noChangeArrowheads="1"/>
              </p:cNvPicPr>
              <p:nvPr/>
            </p:nvPicPr>
            <p:blipFill>
              <a:blip r:embed="rId2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463320" y="4512008"/>
                <a:ext cx="357152" cy="35715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9" name="Picture 6" descr="http://aux.iconpedia.net/uploads/1360992576.png"/>
              <p:cNvPicPr>
                <a:picLocks noChangeAspect="1" noChangeArrowheads="1"/>
              </p:cNvPicPr>
              <p:nvPr/>
            </p:nvPicPr>
            <p:blipFill>
              <a:blip r:embed="rId2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365719" y="4303357"/>
                <a:ext cx="529727" cy="5297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0" name="Picture 6" descr="http://aux.iconpedia.net/uploads/1360992576.png"/>
              <p:cNvPicPr>
                <a:picLocks noChangeAspect="1" noChangeArrowheads="1"/>
              </p:cNvPicPr>
              <p:nvPr/>
            </p:nvPicPr>
            <p:blipFill>
              <a:blip r:embed="rId2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057424" y="4216931"/>
                <a:ext cx="699567" cy="69956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1" name="Picture 6" descr="http://aux.iconpedia.net/uploads/1360992576.png"/>
              <p:cNvPicPr>
                <a:picLocks noChangeAspect="1" noChangeArrowheads="1"/>
              </p:cNvPicPr>
              <p:nvPr/>
            </p:nvPicPr>
            <p:blipFill>
              <a:blip r:embed="rId2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232895" y="4396107"/>
                <a:ext cx="520392" cy="5203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7" name="Picture 2"/>
            <p:cNvPicPr>
              <a:picLocks noChangeAspect="1" noChangeArrowheads="1"/>
            </p:cNvPicPr>
            <p:nvPr/>
          </p:nvPicPr>
          <p:blipFill>
            <a:blip r:embed="rId2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20434" y="4218377"/>
              <a:ext cx="1039998" cy="11548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62" name="185 Grupo"/>
          <p:cNvGrpSpPr/>
          <p:nvPr/>
        </p:nvGrpSpPr>
        <p:grpSpPr>
          <a:xfrm>
            <a:off x="6171865" y="5593999"/>
            <a:ext cx="993835" cy="574605"/>
            <a:chOff x="7057424" y="4216931"/>
            <a:chExt cx="1763048" cy="1156285"/>
          </a:xfrm>
        </p:grpSpPr>
        <p:grpSp>
          <p:nvGrpSpPr>
            <p:cNvPr id="63" name="186 Grupo"/>
            <p:cNvGrpSpPr/>
            <p:nvPr/>
          </p:nvGrpSpPr>
          <p:grpSpPr>
            <a:xfrm>
              <a:off x="7057424" y="4216931"/>
              <a:ext cx="1763048" cy="699568"/>
              <a:chOff x="7057424" y="4216931"/>
              <a:chExt cx="1763048" cy="699568"/>
            </a:xfrm>
          </p:grpSpPr>
          <p:pic>
            <p:nvPicPr>
              <p:cNvPr id="65" name="Picture 6" descr="http://aux.iconpedia.net/uploads/1360992576.png"/>
              <p:cNvPicPr>
                <a:picLocks noChangeAspect="1" noChangeArrowheads="1"/>
              </p:cNvPicPr>
              <p:nvPr/>
            </p:nvPicPr>
            <p:blipFill>
              <a:blip r:embed="rId2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463320" y="4512008"/>
                <a:ext cx="357152" cy="35715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6" name="Picture 6" descr="http://aux.iconpedia.net/uploads/1360992576.png"/>
              <p:cNvPicPr>
                <a:picLocks noChangeAspect="1" noChangeArrowheads="1"/>
              </p:cNvPicPr>
              <p:nvPr/>
            </p:nvPicPr>
            <p:blipFill>
              <a:blip r:embed="rId2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365719" y="4303357"/>
                <a:ext cx="529727" cy="5297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7" name="Picture 6" descr="http://aux.iconpedia.net/uploads/1360992576.png"/>
              <p:cNvPicPr>
                <a:picLocks noChangeAspect="1" noChangeArrowheads="1"/>
              </p:cNvPicPr>
              <p:nvPr/>
            </p:nvPicPr>
            <p:blipFill>
              <a:blip r:embed="rId2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057424" y="4216931"/>
                <a:ext cx="699567" cy="69956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8" name="Picture 6" descr="http://aux.iconpedia.net/uploads/1360992576.png"/>
              <p:cNvPicPr>
                <a:picLocks noChangeAspect="1" noChangeArrowheads="1"/>
              </p:cNvPicPr>
              <p:nvPr/>
            </p:nvPicPr>
            <p:blipFill>
              <a:blip r:embed="rId2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232895" y="4396107"/>
                <a:ext cx="520392" cy="5203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64" name="Picture 2"/>
            <p:cNvPicPr>
              <a:picLocks noChangeAspect="1" noChangeArrowheads="1"/>
            </p:cNvPicPr>
            <p:nvPr/>
          </p:nvPicPr>
          <p:blipFill>
            <a:blip r:embed="rId2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20434" y="4218377"/>
              <a:ext cx="1039998" cy="11548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69" name="Picture 4" descr="http://2.bp.blogspot.com/_Fb0x6TGTbPs/SN1ggQdBqVI/AAAAAAAAB5A/pjCtPRIzeKQ/s400/el-mundo.png"/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1421" y="4441870"/>
            <a:ext cx="604003" cy="61407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" name="Freeform 90"/>
          <p:cNvSpPr>
            <a:spLocks/>
          </p:cNvSpPr>
          <p:nvPr/>
        </p:nvSpPr>
        <p:spPr bwMode="auto">
          <a:xfrm>
            <a:off x="3385235" y="4607491"/>
            <a:ext cx="1901872" cy="1440281"/>
          </a:xfrm>
          <a:custGeom>
            <a:avLst/>
            <a:gdLst>
              <a:gd name="T0" fmla="*/ 1355 w 1520"/>
              <a:gd name="T1" fmla="*/ 749 h 1024"/>
              <a:gd name="T2" fmla="*/ 1055 w 1520"/>
              <a:gd name="T3" fmla="*/ 902 h 1024"/>
              <a:gd name="T4" fmla="*/ 996 w 1520"/>
              <a:gd name="T5" fmla="*/ 847 h 1024"/>
              <a:gd name="T6" fmla="*/ 783 w 1520"/>
              <a:gd name="T7" fmla="*/ 936 h 1024"/>
              <a:gd name="T8" fmla="*/ 725 w 1520"/>
              <a:gd name="T9" fmla="*/ 848 h 1024"/>
              <a:gd name="T10" fmla="*/ 644 w 1520"/>
              <a:gd name="T11" fmla="*/ 980 h 1024"/>
              <a:gd name="T12" fmla="*/ 561 w 1520"/>
              <a:gd name="T13" fmla="*/ 935 h 1024"/>
              <a:gd name="T14" fmla="*/ 389 w 1520"/>
              <a:gd name="T15" fmla="*/ 920 h 1024"/>
              <a:gd name="T16" fmla="*/ 219 w 1520"/>
              <a:gd name="T17" fmla="*/ 982 h 1024"/>
              <a:gd name="T18" fmla="*/ 171 w 1520"/>
              <a:gd name="T19" fmla="*/ 857 h 1024"/>
              <a:gd name="T20" fmla="*/ 37 w 1520"/>
              <a:gd name="T21" fmla="*/ 659 h 1024"/>
              <a:gd name="T22" fmla="*/ 74 w 1520"/>
              <a:gd name="T23" fmla="*/ 547 h 1024"/>
              <a:gd name="T24" fmla="*/ 18 w 1520"/>
              <a:gd name="T25" fmla="*/ 405 h 1024"/>
              <a:gd name="T26" fmla="*/ 89 w 1520"/>
              <a:gd name="T27" fmla="*/ 315 h 1024"/>
              <a:gd name="T28" fmla="*/ 316 w 1520"/>
              <a:gd name="T29" fmla="*/ 67 h 1024"/>
              <a:gd name="T30" fmla="*/ 378 w 1520"/>
              <a:gd name="T31" fmla="*/ 83 h 1024"/>
              <a:gd name="T32" fmla="*/ 497 w 1520"/>
              <a:gd name="T33" fmla="*/ 50 h 1024"/>
              <a:gd name="T34" fmla="*/ 523 w 1520"/>
              <a:gd name="T35" fmla="*/ 93 h 1024"/>
              <a:gd name="T36" fmla="*/ 725 w 1520"/>
              <a:gd name="T37" fmla="*/ 54 h 1024"/>
              <a:gd name="T38" fmla="*/ 884 w 1520"/>
              <a:gd name="T39" fmla="*/ 79 h 1024"/>
              <a:gd name="T40" fmla="*/ 1169 w 1520"/>
              <a:gd name="T41" fmla="*/ 180 h 1024"/>
              <a:gd name="T42" fmla="*/ 1174 w 1520"/>
              <a:gd name="T43" fmla="*/ 197 h 1024"/>
              <a:gd name="T44" fmla="*/ 1268 w 1520"/>
              <a:gd name="T45" fmla="*/ 225 h 1024"/>
              <a:gd name="T46" fmla="*/ 1269 w 1520"/>
              <a:gd name="T47" fmla="*/ 295 h 1024"/>
              <a:gd name="T48" fmla="*/ 1445 w 1520"/>
              <a:gd name="T49" fmla="*/ 426 h 1024"/>
              <a:gd name="T50" fmla="*/ 1479 w 1520"/>
              <a:gd name="T51" fmla="*/ 653 h 1024"/>
              <a:gd name="T52" fmla="*/ 1355 w 1520"/>
              <a:gd name="T53" fmla="*/ 749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520" h="1024">
                <a:moveTo>
                  <a:pt x="1355" y="749"/>
                </a:moveTo>
                <a:cubicBezTo>
                  <a:pt x="1293" y="892"/>
                  <a:pt x="1158" y="961"/>
                  <a:pt x="1055" y="902"/>
                </a:cubicBezTo>
                <a:cubicBezTo>
                  <a:pt x="1032" y="888"/>
                  <a:pt x="1012" y="870"/>
                  <a:pt x="996" y="847"/>
                </a:cubicBezTo>
                <a:cubicBezTo>
                  <a:pt x="948" y="944"/>
                  <a:pt x="853" y="984"/>
                  <a:pt x="783" y="936"/>
                </a:cubicBezTo>
                <a:cubicBezTo>
                  <a:pt x="756" y="917"/>
                  <a:pt x="736" y="886"/>
                  <a:pt x="725" y="848"/>
                </a:cubicBezTo>
                <a:cubicBezTo>
                  <a:pt x="728" y="908"/>
                  <a:pt x="691" y="967"/>
                  <a:pt x="644" y="980"/>
                </a:cubicBezTo>
                <a:cubicBezTo>
                  <a:pt x="609" y="989"/>
                  <a:pt x="577" y="971"/>
                  <a:pt x="561" y="935"/>
                </a:cubicBezTo>
                <a:cubicBezTo>
                  <a:pt x="501" y="969"/>
                  <a:pt x="436" y="964"/>
                  <a:pt x="389" y="920"/>
                </a:cubicBezTo>
                <a:cubicBezTo>
                  <a:pt x="348" y="996"/>
                  <a:pt x="272" y="1024"/>
                  <a:pt x="219" y="982"/>
                </a:cubicBezTo>
                <a:cubicBezTo>
                  <a:pt x="186" y="957"/>
                  <a:pt x="168" y="910"/>
                  <a:pt x="171" y="857"/>
                </a:cubicBezTo>
                <a:cubicBezTo>
                  <a:pt x="86" y="859"/>
                  <a:pt x="26" y="770"/>
                  <a:pt x="37" y="659"/>
                </a:cubicBezTo>
                <a:cubicBezTo>
                  <a:pt x="41" y="620"/>
                  <a:pt x="54" y="581"/>
                  <a:pt x="74" y="547"/>
                </a:cubicBezTo>
                <a:cubicBezTo>
                  <a:pt x="25" y="534"/>
                  <a:pt x="0" y="470"/>
                  <a:pt x="18" y="405"/>
                </a:cubicBezTo>
                <a:cubicBezTo>
                  <a:pt x="30" y="363"/>
                  <a:pt x="57" y="329"/>
                  <a:pt x="89" y="315"/>
                </a:cubicBezTo>
                <a:cubicBezTo>
                  <a:pt x="107" y="175"/>
                  <a:pt x="209" y="64"/>
                  <a:pt x="316" y="67"/>
                </a:cubicBezTo>
                <a:cubicBezTo>
                  <a:pt x="338" y="68"/>
                  <a:pt x="359" y="73"/>
                  <a:pt x="378" y="83"/>
                </a:cubicBezTo>
                <a:cubicBezTo>
                  <a:pt x="407" y="32"/>
                  <a:pt x="460" y="18"/>
                  <a:pt x="497" y="50"/>
                </a:cubicBezTo>
                <a:cubicBezTo>
                  <a:pt x="509" y="61"/>
                  <a:pt x="518" y="76"/>
                  <a:pt x="523" y="93"/>
                </a:cubicBezTo>
                <a:cubicBezTo>
                  <a:pt x="576" y="17"/>
                  <a:pt x="662" y="1"/>
                  <a:pt x="725" y="54"/>
                </a:cubicBezTo>
                <a:cubicBezTo>
                  <a:pt x="782" y="39"/>
                  <a:pt x="839" y="48"/>
                  <a:pt x="884" y="79"/>
                </a:cubicBezTo>
                <a:cubicBezTo>
                  <a:pt x="996" y="0"/>
                  <a:pt x="1124" y="46"/>
                  <a:pt x="1169" y="180"/>
                </a:cubicBezTo>
                <a:cubicBezTo>
                  <a:pt x="1171" y="185"/>
                  <a:pt x="1172" y="191"/>
                  <a:pt x="1174" y="197"/>
                </a:cubicBezTo>
                <a:cubicBezTo>
                  <a:pt x="1210" y="169"/>
                  <a:pt x="1252" y="182"/>
                  <a:pt x="1268" y="225"/>
                </a:cubicBezTo>
                <a:cubicBezTo>
                  <a:pt x="1276" y="246"/>
                  <a:pt x="1276" y="271"/>
                  <a:pt x="1269" y="295"/>
                </a:cubicBezTo>
                <a:cubicBezTo>
                  <a:pt x="1352" y="270"/>
                  <a:pt x="1428" y="326"/>
                  <a:pt x="1445" y="426"/>
                </a:cubicBezTo>
                <a:cubicBezTo>
                  <a:pt x="1505" y="468"/>
                  <a:pt x="1520" y="569"/>
                  <a:pt x="1479" y="653"/>
                </a:cubicBezTo>
                <a:cubicBezTo>
                  <a:pt x="1451" y="710"/>
                  <a:pt x="1403" y="747"/>
                  <a:pt x="1355" y="749"/>
                </a:cubicBezTo>
              </a:path>
            </a:pathLst>
          </a:custGeom>
          <a:gradFill flip="none" rotWithShape="1">
            <a:gsLst>
              <a:gs pos="0">
                <a:srgbClr val="00C6DA">
                  <a:lumMod val="60000"/>
                  <a:lumOff val="40000"/>
                </a:srgbClr>
              </a:gs>
              <a:gs pos="50000">
                <a:srgbClr val="CCECFF">
                  <a:shade val="67500"/>
                  <a:satMod val="115000"/>
                </a:srgbClr>
              </a:gs>
              <a:gs pos="100000">
                <a:srgbClr val="CCECFF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 w="12" cap="rnd">
            <a:solidFill>
              <a:srgbClr val="4BACC6">
                <a:lumMod val="40000"/>
                <a:lumOff val="60000"/>
              </a:srgbClr>
            </a:solidFill>
            <a:prstDash val="solid"/>
            <a:round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en-GB" sz="2800" kern="0">
              <a:solidFill>
                <a:srgbClr val="003245"/>
              </a:solidFill>
              <a:latin typeface="Arial" pitchFamily="34" charset="0"/>
              <a:ea typeface="ヒラギノ角ゴ ProN W3" charset="-128"/>
              <a:cs typeface="Arial" pitchFamily="34" charset="0"/>
              <a:sym typeface="Gill Sans" charset="0"/>
            </a:endParaRPr>
          </a:p>
        </p:txBody>
      </p:sp>
      <p:sp>
        <p:nvSpPr>
          <p:cNvPr id="71" name="Freeform 90"/>
          <p:cNvSpPr>
            <a:spLocks/>
          </p:cNvSpPr>
          <p:nvPr/>
        </p:nvSpPr>
        <p:spPr bwMode="auto">
          <a:xfrm>
            <a:off x="2944657" y="5233959"/>
            <a:ext cx="1088419" cy="607577"/>
          </a:xfrm>
          <a:custGeom>
            <a:avLst/>
            <a:gdLst>
              <a:gd name="T0" fmla="*/ 1355 w 1520"/>
              <a:gd name="T1" fmla="*/ 749 h 1024"/>
              <a:gd name="T2" fmla="*/ 1055 w 1520"/>
              <a:gd name="T3" fmla="*/ 902 h 1024"/>
              <a:gd name="T4" fmla="*/ 996 w 1520"/>
              <a:gd name="T5" fmla="*/ 847 h 1024"/>
              <a:gd name="T6" fmla="*/ 783 w 1520"/>
              <a:gd name="T7" fmla="*/ 936 h 1024"/>
              <a:gd name="T8" fmla="*/ 725 w 1520"/>
              <a:gd name="T9" fmla="*/ 848 h 1024"/>
              <a:gd name="T10" fmla="*/ 644 w 1520"/>
              <a:gd name="T11" fmla="*/ 980 h 1024"/>
              <a:gd name="T12" fmla="*/ 561 w 1520"/>
              <a:gd name="T13" fmla="*/ 935 h 1024"/>
              <a:gd name="T14" fmla="*/ 389 w 1520"/>
              <a:gd name="T15" fmla="*/ 920 h 1024"/>
              <a:gd name="T16" fmla="*/ 219 w 1520"/>
              <a:gd name="T17" fmla="*/ 982 h 1024"/>
              <a:gd name="T18" fmla="*/ 171 w 1520"/>
              <a:gd name="T19" fmla="*/ 857 h 1024"/>
              <a:gd name="T20" fmla="*/ 37 w 1520"/>
              <a:gd name="T21" fmla="*/ 659 h 1024"/>
              <a:gd name="T22" fmla="*/ 74 w 1520"/>
              <a:gd name="T23" fmla="*/ 547 h 1024"/>
              <a:gd name="T24" fmla="*/ 18 w 1520"/>
              <a:gd name="T25" fmla="*/ 405 h 1024"/>
              <a:gd name="T26" fmla="*/ 89 w 1520"/>
              <a:gd name="T27" fmla="*/ 315 h 1024"/>
              <a:gd name="T28" fmla="*/ 316 w 1520"/>
              <a:gd name="T29" fmla="*/ 67 h 1024"/>
              <a:gd name="T30" fmla="*/ 378 w 1520"/>
              <a:gd name="T31" fmla="*/ 83 h 1024"/>
              <a:gd name="T32" fmla="*/ 497 w 1520"/>
              <a:gd name="T33" fmla="*/ 50 h 1024"/>
              <a:gd name="T34" fmla="*/ 523 w 1520"/>
              <a:gd name="T35" fmla="*/ 93 h 1024"/>
              <a:gd name="T36" fmla="*/ 725 w 1520"/>
              <a:gd name="T37" fmla="*/ 54 h 1024"/>
              <a:gd name="T38" fmla="*/ 884 w 1520"/>
              <a:gd name="T39" fmla="*/ 79 h 1024"/>
              <a:gd name="T40" fmla="*/ 1169 w 1520"/>
              <a:gd name="T41" fmla="*/ 180 h 1024"/>
              <a:gd name="T42" fmla="*/ 1174 w 1520"/>
              <a:gd name="T43" fmla="*/ 197 h 1024"/>
              <a:gd name="T44" fmla="*/ 1268 w 1520"/>
              <a:gd name="T45" fmla="*/ 225 h 1024"/>
              <a:gd name="T46" fmla="*/ 1269 w 1520"/>
              <a:gd name="T47" fmla="*/ 295 h 1024"/>
              <a:gd name="T48" fmla="*/ 1445 w 1520"/>
              <a:gd name="T49" fmla="*/ 426 h 1024"/>
              <a:gd name="T50" fmla="*/ 1479 w 1520"/>
              <a:gd name="T51" fmla="*/ 653 h 1024"/>
              <a:gd name="T52" fmla="*/ 1355 w 1520"/>
              <a:gd name="T53" fmla="*/ 749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520" h="1024">
                <a:moveTo>
                  <a:pt x="1355" y="749"/>
                </a:moveTo>
                <a:cubicBezTo>
                  <a:pt x="1293" y="892"/>
                  <a:pt x="1158" y="961"/>
                  <a:pt x="1055" y="902"/>
                </a:cubicBezTo>
                <a:cubicBezTo>
                  <a:pt x="1032" y="888"/>
                  <a:pt x="1012" y="870"/>
                  <a:pt x="996" y="847"/>
                </a:cubicBezTo>
                <a:cubicBezTo>
                  <a:pt x="948" y="944"/>
                  <a:pt x="853" y="984"/>
                  <a:pt x="783" y="936"/>
                </a:cubicBezTo>
                <a:cubicBezTo>
                  <a:pt x="756" y="917"/>
                  <a:pt x="736" y="886"/>
                  <a:pt x="725" y="848"/>
                </a:cubicBezTo>
                <a:cubicBezTo>
                  <a:pt x="728" y="908"/>
                  <a:pt x="691" y="967"/>
                  <a:pt x="644" y="980"/>
                </a:cubicBezTo>
                <a:cubicBezTo>
                  <a:pt x="609" y="989"/>
                  <a:pt x="577" y="971"/>
                  <a:pt x="561" y="935"/>
                </a:cubicBezTo>
                <a:cubicBezTo>
                  <a:pt x="501" y="969"/>
                  <a:pt x="436" y="964"/>
                  <a:pt x="389" y="920"/>
                </a:cubicBezTo>
                <a:cubicBezTo>
                  <a:pt x="348" y="996"/>
                  <a:pt x="272" y="1024"/>
                  <a:pt x="219" y="982"/>
                </a:cubicBezTo>
                <a:cubicBezTo>
                  <a:pt x="186" y="957"/>
                  <a:pt x="168" y="910"/>
                  <a:pt x="171" y="857"/>
                </a:cubicBezTo>
                <a:cubicBezTo>
                  <a:pt x="86" y="859"/>
                  <a:pt x="26" y="770"/>
                  <a:pt x="37" y="659"/>
                </a:cubicBezTo>
                <a:cubicBezTo>
                  <a:pt x="41" y="620"/>
                  <a:pt x="54" y="581"/>
                  <a:pt x="74" y="547"/>
                </a:cubicBezTo>
                <a:cubicBezTo>
                  <a:pt x="25" y="534"/>
                  <a:pt x="0" y="470"/>
                  <a:pt x="18" y="405"/>
                </a:cubicBezTo>
                <a:cubicBezTo>
                  <a:pt x="30" y="363"/>
                  <a:pt x="57" y="329"/>
                  <a:pt x="89" y="315"/>
                </a:cubicBezTo>
                <a:cubicBezTo>
                  <a:pt x="107" y="175"/>
                  <a:pt x="209" y="64"/>
                  <a:pt x="316" y="67"/>
                </a:cubicBezTo>
                <a:cubicBezTo>
                  <a:pt x="338" y="68"/>
                  <a:pt x="359" y="73"/>
                  <a:pt x="378" y="83"/>
                </a:cubicBezTo>
                <a:cubicBezTo>
                  <a:pt x="407" y="32"/>
                  <a:pt x="460" y="18"/>
                  <a:pt x="497" y="50"/>
                </a:cubicBezTo>
                <a:cubicBezTo>
                  <a:pt x="509" y="61"/>
                  <a:pt x="518" y="76"/>
                  <a:pt x="523" y="93"/>
                </a:cubicBezTo>
                <a:cubicBezTo>
                  <a:pt x="576" y="17"/>
                  <a:pt x="662" y="1"/>
                  <a:pt x="725" y="54"/>
                </a:cubicBezTo>
                <a:cubicBezTo>
                  <a:pt x="782" y="39"/>
                  <a:pt x="839" y="48"/>
                  <a:pt x="884" y="79"/>
                </a:cubicBezTo>
                <a:cubicBezTo>
                  <a:pt x="996" y="0"/>
                  <a:pt x="1124" y="46"/>
                  <a:pt x="1169" y="180"/>
                </a:cubicBezTo>
                <a:cubicBezTo>
                  <a:pt x="1171" y="185"/>
                  <a:pt x="1172" y="191"/>
                  <a:pt x="1174" y="197"/>
                </a:cubicBezTo>
                <a:cubicBezTo>
                  <a:pt x="1210" y="169"/>
                  <a:pt x="1252" y="182"/>
                  <a:pt x="1268" y="225"/>
                </a:cubicBezTo>
                <a:cubicBezTo>
                  <a:pt x="1276" y="246"/>
                  <a:pt x="1276" y="271"/>
                  <a:pt x="1269" y="295"/>
                </a:cubicBezTo>
                <a:cubicBezTo>
                  <a:pt x="1352" y="270"/>
                  <a:pt x="1428" y="326"/>
                  <a:pt x="1445" y="426"/>
                </a:cubicBezTo>
                <a:cubicBezTo>
                  <a:pt x="1505" y="468"/>
                  <a:pt x="1520" y="569"/>
                  <a:pt x="1479" y="653"/>
                </a:cubicBezTo>
                <a:cubicBezTo>
                  <a:pt x="1451" y="710"/>
                  <a:pt x="1403" y="747"/>
                  <a:pt x="1355" y="749"/>
                </a:cubicBezTo>
              </a:path>
            </a:pathLst>
          </a:custGeom>
          <a:gradFill flip="none" rotWithShape="1">
            <a:gsLst>
              <a:gs pos="0">
                <a:srgbClr val="00C6DA">
                  <a:lumMod val="60000"/>
                  <a:lumOff val="40000"/>
                </a:srgbClr>
              </a:gs>
              <a:gs pos="50000">
                <a:srgbClr val="CCECFF">
                  <a:shade val="67500"/>
                  <a:satMod val="115000"/>
                </a:srgbClr>
              </a:gs>
              <a:gs pos="100000">
                <a:srgbClr val="CCECFF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 w="12" cap="rnd">
            <a:solidFill>
              <a:srgbClr val="4BACC6">
                <a:lumMod val="40000"/>
                <a:lumOff val="60000"/>
              </a:srgbClr>
            </a:solidFill>
            <a:prstDash val="solid"/>
            <a:round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en-GB" sz="2800" kern="0">
              <a:solidFill>
                <a:srgbClr val="003245"/>
              </a:solidFill>
              <a:latin typeface="Arial" pitchFamily="34" charset="0"/>
              <a:ea typeface="ヒラギノ角ゴ ProN W3" charset="-128"/>
              <a:cs typeface="Arial" pitchFamily="34" charset="0"/>
              <a:sym typeface="Gill Sans" charset="0"/>
            </a:endParaRPr>
          </a:p>
        </p:txBody>
      </p:sp>
      <p:sp>
        <p:nvSpPr>
          <p:cNvPr id="72" name="Freeform 90"/>
          <p:cNvSpPr>
            <a:spLocks/>
          </p:cNvSpPr>
          <p:nvPr/>
        </p:nvSpPr>
        <p:spPr bwMode="auto">
          <a:xfrm>
            <a:off x="2944657" y="4770398"/>
            <a:ext cx="1088419" cy="607577"/>
          </a:xfrm>
          <a:custGeom>
            <a:avLst/>
            <a:gdLst>
              <a:gd name="T0" fmla="*/ 1355 w 1520"/>
              <a:gd name="T1" fmla="*/ 749 h 1024"/>
              <a:gd name="T2" fmla="*/ 1055 w 1520"/>
              <a:gd name="T3" fmla="*/ 902 h 1024"/>
              <a:gd name="T4" fmla="*/ 996 w 1520"/>
              <a:gd name="T5" fmla="*/ 847 h 1024"/>
              <a:gd name="T6" fmla="*/ 783 w 1520"/>
              <a:gd name="T7" fmla="*/ 936 h 1024"/>
              <a:gd name="T8" fmla="*/ 725 w 1520"/>
              <a:gd name="T9" fmla="*/ 848 h 1024"/>
              <a:gd name="T10" fmla="*/ 644 w 1520"/>
              <a:gd name="T11" fmla="*/ 980 h 1024"/>
              <a:gd name="T12" fmla="*/ 561 w 1520"/>
              <a:gd name="T13" fmla="*/ 935 h 1024"/>
              <a:gd name="T14" fmla="*/ 389 w 1520"/>
              <a:gd name="T15" fmla="*/ 920 h 1024"/>
              <a:gd name="T16" fmla="*/ 219 w 1520"/>
              <a:gd name="T17" fmla="*/ 982 h 1024"/>
              <a:gd name="T18" fmla="*/ 171 w 1520"/>
              <a:gd name="T19" fmla="*/ 857 h 1024"/>
              <a:gd name="T20" fmla="*/ 37 w 1520"/>
              <a:gd name="T21" fmla="*/ 659 h 1024"/>
              <a:gd name="T22" fmla="*/ 74 w 1520"/>
              <a:gd name="T23" fmla="*/ 547 h 1024"/>
              <a:gd name="T24" fmla="*/ 18 w 1520"/>
              <a:gd name="T25" fmla="*/ 405 h 1024"/>
              <a:gd name="T26" fmla="*/ 89 w 1520"/>
              <a:gd name="T27" fmla="*/ 315 h 1024"/>
              <a:gd name="T28" fmla="*/ 316 w 1520"/>
              <a:gd name="T29" fmla="*/ 67 h 1024"/>
              <a:gd name="T30" fmla="*/ 378 w 1520"/>
              <a:gd name="T31" fmla="*/ 83 h 1024"/>
              <a:gd name="T32" fmla="*/ 497 w 1520"/>
              <a:gd name="T33" fmla="*/ 50 h 1024"/>
              <a:gd name="T34" fmla="*/ 523 w 1520"/>
              <a:gd name="T35" fmla="*/ 93 h 1024"/>
              <a:gd name="T36" fmla="*/ 725 w 1520"/>
              <a:gd name="T37" fmla="*/ 54 h 1024"/>
              <a:gd name="T38" fmla="*/ 884 w 1520"/>
              <a:gd name="T39" fmla="*/ 79 h 1024"/>
              <a:gd name="T40" fmla="*/ 1169 w 1520"/>
              <a:gd name="T41" fmla="*/ 180 h 1024"/>
              <a:gd name="T42" fmla="*/ 1174 w 1520"/>
              <a:gd name="T43" fmla="*/ 197 h 1024"/>
              <a:gd name="T44" fmla="*/ 1268 w 1520"/>
              <a:gd name="T45" fmla="*/ 225 h 1024"/>
              <a:gd name="T46" fmla="*/ 1269 w 1520"/>
              <a:gd name="T47" fmla="*/ 295 h 1024"/>
              <a:gd name="T48" fmla="*/ 1445 w 1520"/>
              <a:gd name="T49" fmla="*/ 426 h 1024"/>
              <a:gd name="T50" fmla="*/ 1479 w 1520"/>
              <a:gd name="T51" fmla="*/ 653 h 1024"/>
              <a:gd name="T52" fmla="*/ 1355 w 1520"/>
              <a:gd name="T53" fmla="*/ 749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520" h="1024">
                <a:moveTo>
                  <a:pt x="1355" y="749"/>
                </a:moveTo>
                <a:cubicBezTo>
                  <a:pt x="1293" y="892"/>
                  <a:pt x="1158" y="961"/>
                  <a:pt x="1055" y="902"/>
                </a:cubicBezTo>
                <a:cubicBezTo>
                  <a:pt x="1032" y="888"/>
                  <a:pt x="1012" y="870"/>
                  <a:pt x="996" y="847"/>
                </a:cubicBezTo>
                <a:cubicBezTo>
                  <a:pt x="948" y="944"/>
                  <a:pt x="853" y="984"/>
                  <a:pt x="783" y="936"/>
                </a:cubicBezTo>
                <a:cubicBezTo>
                  <a:pt x="756" y="917"/>
                  <a:pt x="736" y="886"/>
                  <a:pt x="725" y="848"/>
                </a:cubicBezTo>
                <a:cubicBezTo>
                  <a:pt x="728" y="908"/>
                  <a:pt x="691" y="967"/>
                  <a:pt x="644" y="980"/>
                </a:cubicBezTo>
                <a:cubicBezTo>
                  <a:pt x="609" y="989"/>
                  <a:pt x="577" y="971"/>
                  <a:pt x="561" y="935"/>
                </a:cubicBezTo>
                <a:cubicBezTo>
                  <a:pt x="501" y="969"/>
                  <a:pt x="436" y="964"/>
                  <a:pt x="389" y="920"/>
                </a:cubicBezTo>
                <a:cubicBezTo>
                  <a:pt x="348" y="996"/>
                  <a:pt x="272" y="1024"/>
                  <a:pt x="219" y="982"/>
                </a:cubicBezTo>
                <a:cubicBezTo>
                  <a:pt x="186" y="957"/>
                  <a:pt x="168" y="910"/>
                  <a:pt x="171" y="857"/>
                </a:cubicBezTo>
                <a:cubicBezTo>
                  <a:pt x="86" y="859"/>
                  <a:pt x="26" y="770"/>
                  <a:pt x="37" y="659"/>
                </a:cubicBezTo>
                <a:cubicBezTo>
                  <a:pt x="41" y="620"/>
                  <a:pt x="54" y="581"/>
                  <a:pt x="74" y="547"/>
                </a:cubicBezTo>
                <a:cubicBezTo>
                  <a:pt x="25" y="534"/>
                  <a:pt x="0" y="470"/>
                  <a:pt x="18" y="405"/>
                </a:cubicBezTo>
                <a:cubicBezTo>
                  <a:pt x="30" y="363"/>
                  <a:pt x="57" y="329"/>
                  <a:pt x="89" y="315"/>
                </a:cubicBezTo>
                <a:cubicBezTo>
                  <a:pt x="107" y="175"/>
                  <a:pt x="209" y="64"/>
                  <a:pt x="316" y="67"/>
                </a:cubicBezTo>
                <a:cubicBezTo>
                  <a:pt x="338" y="68"/>
                  <a:pt x="359" y="73"/>
                  <a:pt x="378" y="83"/>
                </a:cubicBezTo>
                <a:cubicBezTo>
                  <a:pt x="407" y="32"/>
                  <a:pt x="460" y="18"/>
                  <a:pt x="497" y="50"/>
                </a:cubicBezTo>
                <a:cubicBezTo>
                  <a:pt x="509" y="61"/>
                  <a:pt x="518" y="76"/>
                  <a:pt x="523" y="93"/>
                </a:cubicBezTo>
                <a:cubicBezTo>
                  <a:pt x="576" y="17"/>
                  <a:pt x="662" y="1"/>
                  <a:pt x="725" y="54"/>
                </a:cubicBezTo>
                <a:cubicBezTo>
                  <a:pt x="782" y="39"/>
                  <a:pt x="839" y="48"/>
                  <a:pt x="884" y="79"/>
                </a:cubicBezTo>
                <a:cubicBezTo>
                  <a:pt x="996" y="0"/>
                  <a:pt x="1124" y="46"/>
                  <a:pt x="1169" y="180"/>
                </a:cubicBezTo>
                <a:cubicBezTo>
                  <a:pt x="1171" y="185"/>
                  <a:pt x="1172" y="191"/>
                  <a:pt x="1174" y="197"/>
                </a:cubicBezTo>
                <a:cubicBezTo>
                  <a:pt x="1210" y="169"/>
                  <a:pt x="1252" y="182"/>
                  <a:pt x="1268" y="225"/>
                </a:cubicBezTo>
                <a:cubicBezTo>
                  <a:pt x="1276" y="246"/>
                  <a:pt x="1276" y="271"/>
                  <a:pt x="1269" y="295"/>
                </a:cubicBezTo>
                <a:cubicBezTo>
                  <a:pt x="1352" y="270"/>
                  <a:pt x="1428" y="326"/>
                  <a:pt x="1445" y="426"/>
                </a:cubicBezTo>
                <a:cubicBezTo>
                  <a:pt x="1505" y="468"/>
                  <a:pt x="1520" y="569"/>
                  <a:pt x="1479" y="653"/>
                </a:cubicBezTo>
                <a:cubicBezTo>
                  <a:pt x="1451" y="710"/>
                  <a:pt x="1403" y="747"/>
                  <a:pt x="1355" y="749"/>
                </a:cubicBezTo>
              </a:path>
            </a:pathLst>
          </a:custGeom>
          <a:gradFill flip="none" rotWithShape="1">
            <a:gsLst>
              <a:gs pos="0">
                <a:srgbClr val="00C6DA">
                  <a:lumMod val="60000"/>
                  <a:lumOff val="40000"/>
                </a:srgbClr>
              </a:gs>
              <a:gs pos="50000">
                <a:srgbClr val="CCECFF">
                  <a:shade val="67500"/>
                  <a:satMod val="115000"/>
                </a:srgbClr>
              </a:gs>
              <a:gs pos="100000">
                <a:srgbClr val="CCECFF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 w="12" cap="rnd">
            <a:solidFill>
              <a:srgbClr val="4BACC6">
                <a:lumMod val="40000"/>
                <a:lumOff val="60000"/>
              </a:srgbClr>
            </a:solidFill>
            <a:prstDash val="solid"/>
            <a:round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en-GB" sz="2800" kern="0">
              <a:solidFill>
                <a:srgbClr val="003245"/>
              </a:solidFill>
              <a:latin typeface="Arial" pitchFamily="34" charset="0"/>
              <a:ea typeface="ヒラギノ角ゴ ProN W3" charset="-128"/>
              <a:cs typeface="Arial" pitchFamily="34" charset="0"/>
              <a:sym typeface="Gill Sans" charset="0"/>
            </a:endParaRPr>
          </a:p>
        </p:txBody>
      </p:sp>
      <p:sp>
        <p:nvSpPr>
          <p:cNvPr id="73" name="Text Box 14"/>
          <p:cNvSpPr txBox="1">
            <a:spLocks noChangeArrowheads="1"/>
          </p:cNvSpPr>
          <p:nvPr/>
        </p:nvSpPr>
        <p:spPr bwMode="auto">
          <a:xfrm>
            <a:off x="3153567" y="4869495"/>
            <a:ext cx="612142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GB" sz="1200" b="1">
                <a:solidFill>
                  <a:srgbClr val="123E51"/>
                </a:solidFill>
                <a:latin typeface="Arial" pitchFamily="34" charset="0"/>
                <a:ea typeface="ヒラギノ角ゴ ProN W3" charset="-128"/>
                <a:cs typeface="Arial" pitchFamily="34" charset="0"/>
                <a:sym typeface="Gill Sans" charset="0"/>
              </a:rPr>
              <a:t>Radio</a:t>
            </a:r>
          </a:p>
        </p:txBody>
      </p:sp>
      <p:sp>
        <p:nvSpPr>
          <p:cNvPr id="74" name="Text Box 16"/>
          <p:cNvSpPr txBox="1">
            <a:spLocks noChangeArrowheads="1"/>
          </p:cNvSpPr>
          <p:nvPr/>
        </p:nvSpPr>
        <p:spPr bwMode="auto">
          <a:xfrm>
            <a:off x="3208405" y="5470467"/>
            <a:ext cx="560896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GB" sz="1200" b="1" err="1">
                <a:solidFill>
                  <a:srgbClr val="123E51"/>
                </a:solidFill>
                <a:latin typeface="Arial" pitchFamily="34" charset="0"/>
                <a:ea typeface="ヒラギノ角ゴ ProN W3" charset="-128"/>
                <a:cs typeface="Arial" pitchFamily="34" charset="0"/>
                <a:sym typeface="Gill Sans" charset="0"/>
              </a:rPr>
              <a:t>Fiber</a:t>
            </a:r>
            <a:endParaRPr lang="en-GB" sz="1200" b="1">
              <a:solidFill>
                <a:srgbClr val="123E51"/>
              </a:solidFill>
              <a:latin typeface="Arial" pitchFamily="34" charset="0"/>
              <a:ea typeface="ヒラギノ角ゴ ProN W3" charset="-128"/>
              <a:cs typeface="Arial" pitchFamily="34" charset="0"/>
              <a:sym typeface="Gill Sans" charset="0"/>
            </a:endParaRPr>
          </a:p>
        </p:txBody>
      </p:sp>
      <p:grpSp>
        <p:nvGrpSpPr>
          <p:cNvPr id="75" name="Group 19"/>
          <p:cNvGrpSpPr>
            <a:grpSpLocks/>
          </p:cNvGrpSpPr>
          <p:nvPr/>
        </p:nvGrpSpPr>
        <p:grpSpPr bwMode="auto">
          <a:xfrm>
            <a:off x="3975036" y="4734265"/>
            <a:ext cx="855609" cy="1143095"/>
            <a:chOff x="2018" y="3158"/>
            <a:chExt cx="266" cy="509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76" name="Freeform 20"/>
            <p:cNvSpPr>
              <a:spLocks/>
            </p:cNvSpPr>
            <p:nvPr/>
          </p:nvSpPr>
          <p:spPr bwMode="auto">
            <a:xfrm>
              <a:off x="2018" y="3158"/>
              <a:ext cx="266" cy="159"/>
            </a:xfrm>
            <a:custGeom>
              <a:avLst/>
              <a:gdLst>
                <a:gd name="T0" fmla="*/ 266 w 266"/>
                <a:gd name="T1" fmla="*/ 122 h 159"/>
                <a:gd name="T2" fmla="*/ 44 w 266"/>
                <a:gd name="T3" fmla="*/ 0 h 159"/>
                <a:gd name="T4" fmla="*/ 0 w 266"/>
                <a:gd name="T5" fmla="*/ 41 h 159"/>
                <a:gd name="T6" fmla="*/ 228 w 266"/>
                <a:gd name="T7" fmla="*/ 159 h 159"/>
                <a:gd name="T8" fmla="*/ 266 w 266"/>
                <a:gd name="T9" fmla="*/ 122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6" h="159">
                  <a:moveTo>
                    <a:pt x="266" y="122"/>
                  </a:moveTo>
                  <a:lnTo>
                    <a:pt x="44" y="0"/>
                  </a:lnTo>
                  <a:lnTo>
                    <a:pt x="0" y="41"/>
                  </a:lnTo>
                  <a:lnTo>
                    <a:pt x="228" y="159"/>
                  </a:lnTo>
                  <a:lnTo>
                    <a:pt x="266" y="122"/>
                  </a:lnTo>
                  <a:close/>
                </a:path>
              </a:pathLst>
            </a:custGeom>
            <a:solidFill>
              <a:srgbClr val="55CD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lang="en-GB" sz="2800">
                <a:solidFill>
                  <a:srgbClr val="123E51"/>
                </a:solidFill>
                <a:latin typeface="Arial" pitchFamily="34" charset="0"/>
                <a:ea typeface="ヒラギノ角ゴ ProN W3" charset="-128"/>
                <a:cs typeface="Arial" pitchFamily="34" charset="0"/>
                <a:sym typeface="Gill Sans" charset="0"/>
              </a:endParaRPr>
            </a:p>
          </p:txBody>
        </p:sp>
        <p:sp>
          <p:nvSpPr>
            <p:cNvPr id="77" name="Freeform 21"/>
            <p:cNvSpPr>
              <a:spLocks/>
            </p:cNvSpPr>
            <p:nvPr/>
          </p:nvSpPr>
          <p:spPr bwMode="auto">
            <a:xfrm>
              <a:off x="2018" y="3158"/>
              <a:ext cx="266" cy="159"/>
            </a:xfrm>
            <a:custGeom>
              <a:avLst/>
              <a:gdLst>
                <a:gd name="T0" fmla="*/ 266 w 266"/>
                <a:gd name="T1" fmla="*/ 122 h 159"/>
                <a:gd name="T2" fmla="*/ 44 w 266"/>
                <a:gd name="T3" fmla="*/ 0 h 159"/>
                <a:gd name="T4" fmla="*/ 0 w 266"/>
                <a:gd name="T5" fmla="*/ 41 h 159"/>
                <a:gd name="T6" fmla="*/ 228 w 266"/>
                <a:gd name="T7" fmla="*/ 159 h 159"/>
                <a:gd name="T8" fmla="*/ 266 w 266"/>
                <a:gd name="T9" fmla="*/ 122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6" h="159">
                  <a:moveTo>
                    <a:pt x="266" y="122"/>
                  </a:moveTo>
                  <a:lnTo>
                    <a:pt x="44" y="0"/>
                  </a:lnTo>
                  <a:lnTo>
                    <a:pt x="0" y="41"/>
                  </a:lnTo>
                  <a:lnTo>
                    <a:pt x="228" y="159"/>
                  </a:lnTo>
                  <a:lnTo>
                    <a:pt x="266" y="122"/>
                  </a:lnTo>
                  <a:close/>
                </a:path>
              </a:pathLst>
            </a:custGeom>
            <a:solidFill>
              <a:srgbClr val="55CDFF"/>
            </a:solidFill>
            <a:ln w="4763">
              <a:solidFill>
                <a:srgbClr val="80DA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hangingPunct="1"/>
              <a:endParaRPr lang="en-GB" sz="2800">
                <a:solidFill>
                  <a:srgbClr val="123E51"/>
                </a:solidFill>
                <a:latin typeface="Arial" pitchFamily="34" charset="0"/>
                <a:ea typeface="ヒラギノ角ゴ ProN W3" charset="-128"/>
                <a:cs typeface="Arial" pitchFamily="34" charset="0"/>
                <a:sym typeface="Gill Sans" charset="0"/>
              </a:endParaRPr>
            </a:p>
          </p:txBody>
        </p:sp>
        <p:sp>
          <p:nvSpPr>
            <p:cNvPr id="78" name="Freeform 22"/>
            <p:cNvSpPr>
              <a:spLocks/>
            </p:cNvSpPr>
            <p:nvPr/>
          </p:nvSpPr>
          <p:spPr bwMode="auto">
            <a:xfrm>
              <a:off x="2018" y="3199"/>
              <a:ext cx="228" cy="468"/>
            </a:xfrm>
            <a:custGeom>
              <a:avLst/>
              <a:gdLst>
                <a:gd name="T0" fmla="*/ 228 w 228"/>
                <a:gd name="T1" fmla="*/ 118 h 468"/>
                <a:gd name="T2" fmla="*/ 0 w 228"/>
                <a:gd name="T3" fmla="*/ 0 h 468"/>
                <a:gd name="T4" fmla="*/ 0 w 228"/>
                <a:gd name="T5" fmla="*/ 468 h 468"/>
                <a:gd name="T6" fmla="*/ 228 w 228"/>
                <a:gd name="T7" fmla="*/ 355 h 468"/>
                <a:gd name="T8" fmla="*/ 228 w 228"/>
                <a:gd name="T9" fmla="*/ 11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8" h="468">
                  <a:moveTo>
                    <a:pt x="228" y="118"/>
                  </a:moveTo>
                  <a:lnTo>
                    <a:pt x="0" y="0"/>
                  </a:lnTo>
                  <a:lnTo>
                    <a:pt x="0" y="468"/>
                  </a:lnTo>
                  <a:lnTo>
                    <a:pt x="228" y="355"/>
                  </a:lnTo>
                  <a:lnTo>
                    <a:pt x="228" y="118"/>
                  </a:lnTo>
                  <a:close/>
                </a:path>
              </a:pathLst>
            </a:custGeom>
            <a:solidFill>
              <a:srgbClr val="0096D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lang="en-GB" sz="2800">
                <a:solidFill>
                  <a:srgbClr val="123E51"/>
                </a:solidFill>
                <a:latin typeface="Arial" pitchFamily="34" charset="0"/>
                <a:ea typeface="ヒラギノ角ゴ ProN W3" charset="-128"/>
                <a:cs typeface="Arial" pitchFamily="34" charset="0"/>
                <a:sym typeface="Gill Sans" charset="0"/>
              </a:endParaRPr>
            </a:p>
          </p:txBody>
        </p:sp>
        <p:sp>
          <p:nvSpPr>
            <p:cNvPr id="79" name="Freeform 23"/>
            <p:cNvSpPr>
              <a:spLocks/>
            </p:cNvSpPr>
            <p:nvPr/>
          </p:nvSpPr>
          <p:spPr bwMode="auto">
            <a:xfrm>
              <a:off x="2018" y="3199"/>
              <a:ext cx="228" cy="468"/>
            </a:xfrm>
            <a:custGeom>
              <a:avLst/>
              <a:gdLst>
                <a:gd name="T0" fmla="*/ 228 w 228"/>
                <a:gd name="T1" fmla="*/ 118 h 468"/>
                <a:gd name="T2" fmla="*/ 0 w 228"/>
                <a:gd name="T3" fmla="*/ 0 h 468"/>
                <a:gd name="T4" fmla="*/ 0 w 228"/>
                <a:gd name="T5" fmla="*/ 468 h 468"/>
                <a:gd name="T6" fmla="*/ 228 w 228"/>
                <a:gd name="T7" fmla="*/ 355 h 468"/>
                <a:gd name="T8" fmla="*/ 228 w 228"/>
                <a:gd name="T9" fmla="*/ 11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8" h="468">
                  <a:moveTo>
                    <a:pt x="228" y="118"/>
                  </a:moveTo>
                  <a:lnTo>
                    <a:pt x="0" y="0"/>
                  </a:lnTo>
                  <a:lnTo>
                    <a:pt x="0" y="468"/>
                  </a:lnTo>
                  <a:lnTo>
                    <a:pt x="228" y="355"/>
                  </a:lnTo>
                  <a:lnTo>
                    <a:pt x="228" y="118"/>
                  </a:lnTo>
                  <a:close/>
                </a:path>
              </a:pathLst>
            </a:custGeom>
            <a:solidFill>
              <a:srgbClr val="0096D5"/>
            </a:solidFill>
            <a:ln w="4763">
              <a:solidFill>
                <a:srgbClr val="80DA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hangingPunct="1"/>
              <a:endParaRPr lang="en-GB" sz="2800">
                <a:solidFill>
                  <a:srgbClr val="123E51"/>
                </a:solidFill>
                <a:latin typeface="Arial" pitchFamily="34" charset="0"/>
                <a:ea typeface="ヒラギノ角ゴ ProN W3" charset="-128"/>
                <a:cs typeface="Arial" pitchFamily="34" charset="0"/>
                <a:sym typeface="Gill Sans" charset="0"/>
              </a:endParaRPr>
            </a:p>
          </p:txBody>
        </p:sp>
        <p:sp>
          <p:nvSpPr>
            <p:cNvPr id="80" name="Freeform 24"/>
            <p:cNvSpPr>
              <a:spLocks/>
            </p:cNvSpPr>
            <p:nvPr/>
          </p:nvSpPr>
          <p:spPr bwMode="auto">
            <a:xfrm>
              <a:off x="2245" y="3280"/>
              <a:ext cx="38" cy="274"/>
            </a:xfrm>
            <a:custGeom>
              <a:avLst/>
              <a:gdLst>
                <a:gd name="T0" fmla="*/ 0 w 38"/>
                <a:gd name="T1" fmla="*/ 274 h 274"/>
                <a:gd name="T2" fmla="*/ 38 w 38"/>
                <a:gd name="T3" fmla="*/ 234 h 274"/>
                <a:gd name="T4" fmla="*/ 38 w 38"/>
                <a:gd name="T5" fmla="*/ 0 h 274"/>
                <a:gd name="T6" fmla="*/ 0 w 38"/>
                <a:gd name="T7" fmla="*/ 40 h 274"/>
                <a:gd name="T8" fmla="*/ 0 w 38"/>
                <a:gd name="T9" fmla="*/ 274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74">
                  <a:moveTo>
                    <a:pt x="0" y="274"/>
                  </a:moveTo>
                  <a:lnTo>
                    <a:pt x="38" y="234"/>
                  </a:lnTo>
                  <a:lnTo>
                    <a:pt x="38" y="0"/>
                  </a:lnTo>
                  <a:lnTo>
                    <a:pt x="0" y="40"/>
                  </a:lnTo>
                  <a:lnTo>
                    <a:pt x="0" y="274"/>
                  </a:lnTo>
                  <a:close/>
                </a:path>
              </a:pathLst>
            </a:custGeom>
            <a:solidFill>
              <a:srgbClr val="00B4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lang="en-GB" sz="2800">
                <a:solidFill>
                  <a:srgbClr val="123E51"/>
                </a:solidFill>
                <a:latin typeface="Arial" pitchFamily="34" charset="0"/>
                <a:ea typeface="ヒラギノ角ゴ ProN W3" charset="-128"/>
                <a:cs typeface="Arial" pitchFamily="34" charset="0"/>
                <a:sym typeface="Gill Sans" charset="0"/>
              </a:endParaRPr>
            </a:p>
          </p:txBody>
        </p:sp>
        <p:sp>
          <p:nvSpPr>
            <p:cNvPr id="81" name="Freeform 25"/>
            <p:cNvSpPr>
              <a:spLocks/>
            </p:cNvSpPr>
            <p:nvPr/>
          </p:nvSpPr>
          <p:spPr bwMode="auto">
            <a:xfrm>
              <a:off x="2245" y="3280"/>
              <a:ext cx="38" cy="274"/>
            </a:xfrm>
            <a:custGeom>
              <a:avLst/>
              <a:gdLst>
                <a:gd name="T0" fmla="*/ 0 w 38"/>
                <a:gd name="T1" fmla="*/ 274 h 274"/>
                <a:gd name="T2" fmla="*/ 38 w 38"/>
                <a:gd name="T3" fmla="*/ 234 h 274"/>
                <a:gd name="T4" fmla="*/ 38 w 38"/>
                <a:gd name="T5" fmla="*/ 0 h 274"/>
                <a:gd name="T6" fmla="*/ 0 w 38"/>
                <a:gd name="T7" fmla="*/ 40 h 274"/>
                <a:gd name="T8" fmla="*/ 0 w 38"/>
                <a:gd name="T9" fmla="*/ 274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74">
                  <a:moveTo>
                    <a:pt x="0" y="274"/>
                  </a:moveTo>
                  <a:lnTo>
                    <a:pt x="38" y="234"/>
                  </a:lnTo>
                  <a:lnTo>
                    <a:pt x="38" y="0"/>
                  </a:lnTo>
                  <a:lnTo>
                    <a:pt x="0" y="40"/>
                  </a:lnTo>
                  <a:lnTo>
                    <a:pt x="0" y="274"/>
                  </a:lnTo>
                  <a:close/>
                </a:path>
              </a:pathLst>
            </a:custGeom>
            <a:solidFill>
              <a:srgbClr val="00B4FF"/>
            </a:solidFill>
            <a:ln w="4763">
              <a:solidFill>
                <a:srgbClr val="80DA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hangingPunct="1"/>
              <a:endParaRPr lang="en-GB" sz="2800">
                <a:solidFill>
                  <a:srgbClr val="123E51"/>
                </a:solidFill>
                <a:latin typeface="Arial" pitchFamily="34" charset="0"/>
                <a:ea typeface="ヒラギノ角ゴ ProN W3" charset="-128"/>
                <a:cs typeface="Arial" pitchFamily="34" charset="0"/>
                <a:sym typeface="Gill Sans" charset="0"/>
              </a:endParaRPr>
            </a:p>
          </p:txBody>
        </p:sp>
      </p:grpSp>
      <p:grpSp>
        <p:nvGrpSpPr>
          <p:cNvPr id="82" name="185 Grupo"/>
          <p:cNvGrpSpPr/>
          <p:nvPr/>
        </p:nvGrpSpPr>
        <p:grpSpPr>
          <a:xfrm>
            <a:off x="5199153" y="5163409"/>
            <a:ext cx="993835" cy="574605"/>
            <a:chOff x="7057424" y="4216931"/>
            <a:chExt cx="1763048" cy="1156285"/>
          </a:xfrm>
        </p:grpSpPr>
        <p:grpSp>
          <p:nvGrpSpPr>
            <p:cNvPr id="83" name="186 Grupo"/>
            <p:cNvGrpSpPr/>
            <p:nvPr/>
          </p:nvGrpSpPr>
          <p:grpSpPr>
            <a:xfrm>
              <a:off x="7057424" y="4216931"/>
              <a:ext cx="1763048" cy="699568"/>
              <a:chOff x="7057424" y="4216931"/>
              <a:chExt cx="1763048" cy="699568"/>
            </a:xfrm>
          </p:grpSpPr>
          <p:pic>
            <p:nvPicPr>
              <p:cNvPr id="85" name="Picture 6" descr="http://aux.iconpedia.net/uploads/1360992576.png"/>
              <p:cNvPicPr>
                <a:picLocks noChangeAspect="1" noChangeArrowheads="1"/>
              </p:cNvPicPr>
              <p:nvPr/>
            </p:nvPicPr>
            <p:blipFill>
              <a:blip r:embed="rId2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463320" y="4512008"/>
                <a:ext cx="357152" cy="35715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6" name="Picture 6" descr="http://aux.iconpedia.net/uploads/1360992576.png"/>
              <p:cNvPicPr>
                <a:picLocks noChangeAspect="1" noChangeArrowheads="1"/>
              </p:cNvPicPr>
              <p:nvPr/>
            </p:nvPicPr>
            <p:blipFill>
              <a:blip r:embed="rId2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365719" y="4303357"/>
                <a:ext cx="529727" cy="5297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7" name="Picture 6" descr="http://aux.iconpedia.net/uploads/1360992576.png"/>
              <p:cNvPicPr>
                <a:picLocks noChangeAspect="1" noChangeArrowheads="1"/>
              </p:cNvPicPr>
              <p:nvPr/>
            </p:nvPicPr>
            <p:blipFill>
              <a:blip r:embed="rId2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057424" y="4216931"/>
                <a:ext cx="699567" cy="69956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8" name="Picture 6" descr="http://aux.iconpedia.net/uploads/1360992576.png"/>
              <p:cNvPicPr>
                <a:picLocks noChangeAspect="1" noChangeArrowheads="1"/>
              </p:cNvPicPr>
              <p:nvPr/>
            </p:nvPicPr>
            <p:blipFill>
              <a:blip r:embed="rId2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232895" y="4396107"/>
                <a:ext cx="520392" cy="5203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84" name="Picture 2"/>
            <p:cNvPicPr>
              <a:picLocks noChangeAspect="1" noChangeArrowheads="1"/>
            </p:cNvPicPr>
            <p:nvPr/>
          </p:nvPicPr>
          <p:blipFill>
            <a:blip r:embed="rId2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20434" y="4218377"/>
              <a:ext cx="1039998" cy="11548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89" name="185 Grupo"/>
          <p:cNvGrpSpPr/>
          <p:nvPr/>
        </p:nvGrpSpPr>
        <p:grpSpPr>
          <a:xfrm>
            <a:off x="5717486" y="4657894"/>
            <a:ext cx="993835" cy="574605"/>
            <a:chOff x="7057424" y="4216931"/>
            <a:chExt cx="1763048" cy="1156285"/>
          </a:xfrm>
        </p:grpSpPr>
        <p:grpSp>
          <p:nvGrpSpPr>
            <p:cNvPr id="90" name="186 Grupo"/>
            <p:cNvGrpSpPr/>
            <p:nvPr/>
          </p:nvGrpSpPr>
          <p:grpSpPr>
            <a:xfrm>
              <a:off x="7057424" y="4216931"/>
              <a:ext cx="1763048" cy="699568"/>
              <a:chOff x="7057424" y="4216931"/>
              <a:chExt cx="1763048" cy="699568"/>
            </a:xfrm>
          </p:grpSpPr>
          <p:pic>
            <p:nvPicPr>
              <p:cNvPr id="92" name="Picture 6" descr="http://aux.iconpedia.net/uploads/1360992576.png"/>
              <p:cNvPicPr>
                <a:picLocks noChangeAspect="1" noChangeArrowheads="1"/>
              </p:cNvPicPr>
              <p:nvPr/>
            </p:nvPicPr>
            <p:blipFill>
              <a:blip r:embed="rId2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463320" y="4512008"/>
                <a:ext cx="357152" cy="35715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3" name="Picture 6" descr="http://aux.iconpedia.net/uploads/1360992576.png"/>
              <p:cNvPicPr>
                <a:picLocks noChangeAspect="1" noChangeArrowheads="1"/>
              </p:cNvPicPr>
              <p:nvPr/>
            </p:nvPicPr>
            <p:blipFill>
              <a:blip r:embed="rId2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365719" y="4303357"/>
                <a:ext cx="529727" cy="5297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4" name="Picture 6" descr="http://aux.iconpedia.net/uploads/1360992576.png"/>
              <p:cNvPicPr>
                <a:picLocks noChangeAspect="1" noChangeArrowheads="1"/>
              </p:cNvPicPr>
              <p:nvPr/>
            </p:nvPicPr>
            <p:blipFill>
              <a:blip r:embed="rId2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057424" y="4216931"/>
                <a:ext cx="699567" cy="69956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5" name="Picture 6" descr="http://aux.iconpedia.net/uploads/1360992576.png"/>
              <p:cNvPicPr>
                <a:picLocks noChangeAspect="1" noChangeArrowheads="1"/>
              </p:cNvPicPr>
              <p:nvPr/>
            </p:nvPicPr>
            <p:blipFill>
              <a:blip r:embed="rId2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232895" y="4396107"/>
                <a:ext cx="520392" cy="5203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1" name="Picture 2"/>
            <p:cNvPicPr>
              <a:picLocks noChangeAspect="1" noChangeArrowheads="1"/>
            </p:cNvPicPr>
            <p:nvPr/>
          </p:nvPicPr>
          <p:blipFill>
            <a:blip r:embed="rId2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20434" y="4218377"/>
              <a:ext cx="1039998" cy="11548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96" name="Triángulo isósceles 94"/>
          <p:cNvSpPr/>
          <p:nvPr/>
        </p:nvSpPr>
        <p:spPr bwMode="auto">
          <a:xfrm flipV="1">
            <a:off x="5754698" y="4059830"/>
            <a:ext cx="1604715" cy="533110"/>
          </a:xfrm>
          <a:prstGeom prst="triangle">
            <a:avLst>
              <a:gd name="adj" fmla="val 68081"/>
            </a:avLst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6200000" scaled="1"/>
            <a:tileRect/>
          </a:gra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s-ES" sz="2800">
              <a:solidFill>
                <a:srgbClr val="003245"/>
              </a:solidFill>
              <a:latin typeface="Arial" pitchFamily="34" charset="0"/>
              <a:ea typeface="ヒラギノ角ゴ ProN W3" charset="-128"/>
              <a:cs typeface="Arial" pitchFamily="34" charset="0"/>
              <a:sym typeface="Gill Sans" charset="0"/>
            </a:endParaRPr>
          </a:p>
        </p:txBody>
      </p:sp>
      <p:sp>
        <p:nvSpPr>
          <p:cNvPr id="97" name="Triángulo isósceles 95"/>
          <p:cNvSpPr/>
          <p:nvPr/>
        </p:nvSpPr>
        <p:spPr bwMode="auto">
          <a:xfrm flipV="1">
            <a:off x="8007485" y="4059831"/>
            <a:ext cx="1604715" cy="908550"/>
          </a:xfrm>
          <a:prstGeom prst="triangle">
            <a:avLst>
              <a:gd name="adj" fmla="val 69724"/>
            </a:avLst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6200000" scaled="1"/>
            <a:tileRect/>
          </a:gra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s-ES" sz="2800">
              <a:solidFill>
                <a:srgbClr val="003245"/>
              </a:solidFill>
              <a:latin typeface="Arial" pitchFamily="34" charset="0"/>
              <a:ea typeface="ヒラギノ角ゴ ProN W3" charset="-128"/>
              <a:cs typeface="Arial" pitchFamily="34" charset="0"/>
              <a:sym typeface="Gill Sans" charset="0"/>
            </a:endParaRPr>
          </a:p>
        </p:txBody>
      </p:sp>
      <p:sp>
        <p:nvSpPr>
          <p:cNvPr id="98" name="66 Rectángulo redondeado"/>
          <p:cNvSpPr/>
          <p:nvPr/>
        </p:nvSpPr>
        <p:spPr bwMode="auto">
          <a:xfrm>
            <a:off x="7924422" y="1809962"/>
            <a:ext cx="1785438" cy="2182125"/>
          </a:xfrm>
          <a:prstGeom prst="roundRect">
            <a:avLst>
              <a:gd name="adj" fmla="val 4815"/>
            </a:avLst>
          </a:prstGeom>
          <a:solidFill>
            <a:srgbClr val="FFFFFF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 rad="228600">
              <a:srgbClr val="FF0000">
                <a:alpha val="40000"/>
              </a:srgbClr>
            </a:glo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GB" sz="1600" kern="0">
                <a:solidFill>
                  <a:srgbClr val="FFFFFF"/>
                </a:solidFill>
                <a:latin typeface="Gill Sans" charset="0"/>
                <a:ea typeface="ヒラギノ角ゴ ProN W3" charset="-128"/>
                <a:cs typeface="Arial" pitchFamily="34" charset="0"/>
                <a:sym typeface="Gill Sans" charset="0"/>
              </a:rPr>
              <a:t>v</a:t>
            </a:r>
          </a:p>
        </p:txBody>
      </p:sp>
      <p:sp>
        <p:nvSpPr>
          <p:cNvPr id="99" name="65 Rectángulo redondeado"/>
          <p:cNvSpPr/>
          <p:nvPr/>
        </p:nvSpPr>
        <p:spPr bwMode="auto">
          <a:xfrm>
            <a:off x="5595531" y="1809962"/>
            <a:ext cx="1785438" cy="2182125"/>
          </a:xfrm>
          <a:prstGeom prst="roundRect">
            <a:avLst>
              <a:gd name="adj" fmla="val 4815"/>
            </a:avLst>
          </a:prstGeom>
          <a:solidFill>
            <a:srgbClr val="FFFFFF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 rad="228600">
              <a:srgbClr val="FF0000">
                <a:alpha val="40000"/>
              </a:srgbClr>
            </a:glo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GB" sz="1600" kern="0">
                <a:solidFill>
                  <a:srgbClr val="FFFFFF"/>
                </a:solidFill>
                <a:latin typeface="Gill Sans" charset="0"/>
                <a:ea typeface="ヒラギノ角ゴ ProN W3" charset="-128"/>
                <a:cs typeface="Arial" pitchFamily="34" charset="0"/>
                <a:sym typeface="Gill Sans" charset="0"/>
              </a:rPr>
              <a:t>v</a:t>
            </a:r>
          </a:p>
        </p:txBody>
      </p:sp>
      <p:sp>
        <p:nvSpPr>
          <p:cNvPr id="100" name="18 Rectángulo"/>
          <p:cNvSpPr>
            <a:spLocks noChangeArrowheads="1"/>
          </p:cNvSpPr>
          <p:nvPr/>
        </p:nvSpPr>
        <p:spPr bwMode="auto">
          <a:xfrm>
            <a:off x="6235995" y="3559855"/>
            <a:ext cx="1109266" cy="215444"/>
          </a:xfrm>
          <a:prstGeom prst="rect">
            <a:avLst/>
          </a:prstGeom>
          <a:gradFill rotWithShape="1">
            <a:gsLst>
              <a:gs pos="0">
                <a:srgbClr val="00B3C3">
                  <a:tint val="50000"/>
                  <a:satMod val="300000"/>
                </a:srgbClr>
              </a:gs>
              <a:gs pos="35000">
                <a:srgbClr val="00B3C3">
                  <a:tint val="37000"/>
                  <a:satMod val="300000"/>
                </a:srgbClr>
              </a:gs>
              <a:gs pos="100000">
                <a:srgbClr val="00B3C3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00B3C3">
                <a:shade val="95000"/>
                <a:satMod val="105000"/>
              </a:srgb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square">
            <a:spAutoFit/>
          </a:bodyPr>
          <a:lstStyle/>
          <a:p>
            <a:pPr>
              <a:defRPr/>
            </a:pPr>
            <a:r>
              <a:rPr lang="en-GB" sz="800" kern="0">
                <a:solidFill>
                  <a:srgbClr val="123E51"/>
                </a:solidFill>
                <a:latin typeface="Arial" pitchFamily="34" charset="0"/>
                <a:ea typeface="ヒラギノ角ゴ ProN W3" charset="-128"/>
                <a:cs typeface="Arial" pitchFamily="34" charset="0"/>
                <a:sym typeface="Gill Sans" charset="0"/>
              </a:rPr>
              <a:t>COTS HW</a:t>
            </a:r>
          </a:p>
        </p:txBody>
      </p:sp>
      <p:cxnSp>
        <p:nvCxnSpPr>
          <p:cNvPr id="101" name="212 Conector recto"/>
          <p:cNvCxnSpPr/>
          <p:nvPr/>
        </p:nvCxnSpPr>
        <p:spPr bwMode="auto">
          <a:xfrm>
            <a:off x="5704130" y="2569662"/>
            <a:ext cx="4463594" cy="0"/>
          </a:xfrm>
          <a:prstGeom prst="line">
            <a:avLst/>
          </a:prstGeom>
          <a:noFill/>
          <a:ln w="38100" cap="flat" cmpd="sng" algn="ctr">
            <a:solidFill>
              <a:srgbClr val="123E51">
                <a:lumMod val="50000"/>
                <a:lumOff val="50000"/>
              </a:srgbClr>
            </a:solidFill>
            <a:prstDash val="sysDash"/>
            <a:headEnd type="none" w="med" len="med"/>
            <a:tailEnd type="none" w="med" len="med"/>
          </a:ln>
          <a:effectLst/>
        </p:spPr>
      </p:cxnSp>
      <p:pic>
        <p:nvPicPr>
          <p:cNvPr id="102" name="96 Imagen" descr="1195424143626751174switch_jakub_angelis_01_svg_med.png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5540079" y="3721790"/>
            <a:ext cx="790298" cy="495168"/>
          </a:xfrm>
          <a:prstGeom prst="rect">
            <a:avLst/>
          </a:prstGeom>
        </p:spPr>
      </p:pic>
      <p:sp>
        <p:nvSpPr>
          <p:cNvPr id="103" name="2 Rectángulo"/>
          <p:cNvSpPr/>
          <p:nvPr/>
        </p:nvSpPr>
        <p:spPr>
          <a:xfrm>
            <a:off x="5595532" y="1783563"/>
            <a:ext cx="1785438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/>
            <a:r>
              <a:rPr lang="en-GB" sz="900">
                <a:solidFill>
                  <a:srgbClr val="123E51"/>
                </a:solidFill>
                <a:latin typeface="Arial" pitchFamily="34" charset="0"/>
                <a:ea typeface="ヒラギノ角ゴ ProN W3" charset="-128"/>
                <a:cs typeface="Arial" pitchFamily="34" charset="0"/>
                <a:sym typeface="Gill Sans" charset="0"/>
              </a:rPr>
              <a:t>LOCAL PoPs</a:t>
            </a:r>
          </a:p>
        </p:txBody>
      </p:sp>
      <p:sp>
        <p:nvSpPr>
          <p:cNvPr id="104" name="62 Rectángulo"/>
          <p:cNvSpPr/>
          <p:nvPr/>
        </p:nvSpPr>
        <p:spPr>
          <a:xfrm>
            <a:off x="7924423" y="1783563"/>
            <a:ext cx="1785438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/>
            <a:r>
              <a:rPr lang="en-GB" sz="900">
                <a:solidFill>
                  <a:srgbClr val="123E51"/>
                </a:solidFill>
                <a:latin typeface="Arial" pitchFamily="34" charset="0"/>
                <a:ea typeface="ヒラギノ角ゴ ProN W3" charset="-128"/>
                <a:cs typeface="Arial" pitchFamily="34" charset="0"/>
                <a:sym typeface="Gill Sans" charset="0"/>
              </a:rPr>
              <a:t>REGIONAL DATA CENTRES</a:t>
            </a:r>
          </a:p>
        </p:txBody>
      </p:sp>
      <p:cxnSp>
        <p:nvCxnSpPr>
          <p:cNvPr id="105" name="63 Conector recto"/>
          <p:cNvCxnSpPr/>
          <p:nvPr/>
        </p:nvCxnSpPr>
        <p:spPr bwMode="auto">
          <a:xfrm rot="16200000">
            <a:off x="6346296" y="2654846"/>
            <a:ext cx="2618640" cy="0"/>
          </a:xfrm>
          <a:prstGeom prst="line">
            <a:avLst/>
          </a:prstGeom>
          <a:noFill/>
          <a:ln w="38100" cap="flat" cmpd="sng" algn="ctr">
            <a:solidFill>
              <a:srgbClr val="123E51">
                <a:lumMod val="50000"/>
                <a:lumOff val="50000"/>
              </a:srgbClr>
            </a:solidFill>
            <a:prstDash val="sysDash"/>
            <a:headEnd type="none" w="med" len="med"/>
            <a:tailEnd type="none" w="med" len="med"/>
          </a:ln>
          <a:effectLst/>
        </p:spPr>
      </p:cxnSp>
      <p:sp>
        <p:nvSpPr>
          <p:cNvPr id="106" name="70 Rectángulo"/>
          <p:cNvSpPr/>
          <p:nvPr/>
        </p:nvSpPr>
        <p:spPr>
          <a:xfrm>
            <a:off x="8422335" y="1394954"/>
            <a:ext cx="138534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/>
            <a:r>
              <a:rPr lang="en-GB" sz="1000" b="1">
                <a:solidFill>
                  <a:srgbClr val="123E51"/>
                </a:solidFill>
                <a:latin typeface="Arial" pitchFamily="34" charset="0"/>
                <a:ea typeface="ヒラギノ角ゴ ProN W3" charset="-128"/>
                <a:cs typeface="Arial" pitchFamily="34" charset="0"/>
                <a:sym typeface="Gill Sans" charset="0"/>
              </a:rPr>
              <a:t>Control Plane</a:t>
            </a:r>
            <a:r>
              <a:rPr lang="en-GB" sz="1000">
                <a:solidFill>
                  <a:srgbClr val="123E51"/>
                </a:solidFill>
                <a:latin typeface="Arial" pitchFamily="34" charset="0"/>
                <a:ea typeface="ヒラギノ角ゴ ProN W3" charset="-128"/>
                <a:cs typeface="Arial" pitchFamily="34" charset="0"/>
                <a:sym typeface="Gill Sans" charset="0"/>
              </a:rPr>
              <a:t> can be </a:t>
            </a:r>
            <a:r>
              <a:rPr lang="en-GB" sz="1000" b="1">
                <a:solidFill>
                  <a:srgbClr val="123E51"/>
                </a:solidFill>
                <a:latin typeface="Arial" pitchFamily="34" charset="0"/>
                <a:ea typeface="ヒラギノ角ゴ ProN W3" charset="-128"/>
                <a:cs typeface="Arial" pitchFamily="34" charset="0"/>
                <a:sym typeface="Gill Sans" charset="0"/>
              </a:rPr>
              <a:t>Centralised</a:t>
            </a:r>
            <a:endParaRPr lang="en-GB" sz="1000">
              <a:solidFill>
                <a:srgbClr val="123E51"/>
              </a:solidFill>
              <a:latin typeface="Arial" pitchFamily="34" charset="0"/>
              <a:ea typeface="ヒラギノ角ゴ ProN W3" charset="-128"/>
              <a:cs typeface="Arial" pitchFamily="34" charset="0"/>
              <a:sym typeface="Gill Sans" charset="0"/>
            </a:endParaRPr>
          </a:p>
        </p:txBody>
      </p:sp>
      <p:sp>
        <p:nvSpPr>
          <p:cNvPr id="107" name="71 Rectángulo"/>
          <p:cNvSpPr/>
          <p:nvPr/>
        </p:nvSpPr>
        <p:spPr>
          <a:xfrm>
            <a:off x="5595546" y="1394954"/>
            <a:ext cx="124843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/>
            <a:r>
              <a:rPr lang="en-GB" sz="1000" b="1">
                <a:solidFill>
                  <a:srgbClr val="123E51"/>
                </a:solidFill>
                <a:latin typeface="Arial" pitchFamily="34" charset="0"/>
                <a:ea typeface="ヒラギノ角ゴ ProN W3" charset="-128"/>
                <a:cs typeface="Arial" pitchFamily="34" charset="0"/>
                <a:sym typeface="Gill Sans" charset="0"/>
              </a:rPr>
              <a:t>Data Plane </a:t>
            </a:r>
            <a:r>
              <a:rPr lang="en-GB" sz="1000">
                <a:solidFill>
                  <a:srgbClr val="123E51"/>
                </a:solidFill>
                <a:latin typeface="Arial" pitchFamily="34" charset="0"/>
                <a:ea typeface="ヒラギノ角ゴ ProN W3" charset="-128"/>
                <a:cs typeface="Arial" pitchFamily="34" charset="0"/>
                <a:sym typeface="Gill Sans" charset="0"/>
              </a:rPr>
              <a:t>must be </a:t>
            </a:r>
            <a:r>
              <a:rPr lang="en-GB" sz="1000" b="1">
                <a:solidFill>
                  <a:srgbClr val="123E51"/>
                </a:solidFill>
                <a:latin typeface="Arial" pitchFamily="34" charset="0"/>
                <a:ea typeface="ヒラギノ角ゴ ProN W3" charset="-128"/>
                <a:cs typeface="Arial" pitchFamily="34" charset="0"/>
                <a:sym typeface="Gill Sans" charset="0"/>
              </a:rPr>
              <a:t>Distributed</a:t>
            </a:r>
            <a:endParaRPr lang="en-GB" sz="1000">
              <a:solidFill>
                <a:srgbClr val="123E51"/>
              </a:solidFill>
              <a:latin typeface="Arial" pitchFamily="34" charset="0"/>
              <a:ea typeface="ヒラギノ角ゴ ProN W3" charset="-128"/>
              <a:cs typeface="Arial" pitchFamily="34" charset="0"/>
              <a:sym typeface="Gill Sans" charset="0"/>
            </a:endParaRPr>
          </a:p>
        </p:txBody>
      </p:sp>
      <p:sp>
        <p:nvSpPr>
          <p:cNvPr id="108" name="18 Rectángulo"/>
          <p:cNvSpPr>
            <a:spLocks noChangeArrowheads="1"/>
          </p:cNvSpPr>
          <p:nvPr/>
        </p:nvSpPr>
        <p:spPr bwMode="auto">
          <a:xfrm>
            <a:off x="6235995" y="3381291"/>
            <a:ext cx="1109266" cy="215444"/>
          </a:xfrm>
          <a:prstGeom prst="rect">
            <a:avLst/>
          </a:prstGeom>
          <a:gradFill rotWithShape="1">
            <a:gsLst>
              <a:gs pos="0">
                <a:srgbClr val="00B3C3">
                  <a:tint val="50000"/>
                  <a:satMod val="300000"/>
                </a:srgbClr>
              </a:gs>
              <a:gs pos="35000">
                <a:srgbClr val="00B3C3">
                  <a:tint val="37000"/>
                  <a:satMod val="300000"/>
                </a:srgbClr>
              </a:gs>
              <a:gs pos="100000">
                <a:srgbClr val="00B3C3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00B3C3">
                <a:shade val="95000"/>
                <a:satMod val="105000"/>
              </a:srgb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square">
            <a:spAutoFit/>
          </a:bodyPr>
          <a:lstStyle/>
          <a:p>
            <a:pPr>
              <a:defRPr/>
            </a:pPr>
            <a:r>
              <a:rPr lang="en-GB" sz="800" kern="0">
                <a:solidFill>
                  <a:srgbClr val="123E51"/>
                </a:solidFill>
                <a:latin typeface="Arial" pitchFamily="34" charset="0"/>
                <a:ea typeface="ヒラギノ角ゴ ProN W3" charset="-128"/>
                <a:cs typeface="Arial" pitchFamily="34" charset="0"/>
                <a:sym typeface="Gill Sans" charset="0"/>
              </a:rPr>
              <a:t>OS + Hypervisor</a:t>
            </a:r>
          </a:p>
        </p:txBody>
      </p:sp>
      <p:sp>
        <p:nvSpPr>
          <p:cNvPr id="109" name="18 Rectángulo"/>
          <p:cNvSpPr>
            <a:spLocks noChangeArrowheads="1"/>
          </p:cNvSpPr>
          <p:nvPr/>
        </p:nvSpPr>
        <p:spPr bwMode="auto">
          <a:xfrm>
            <a:off x="6235995" y="3800052"/>
            <a:ext cx="1109266" cy="215444"/>
          </a:xfrm>
          <a:prstGeom prst="rect">
            <a:avLst/>
          </a:prstGeom>
          <a:gradFill rotWithShape="1">
            <a:gsLst>
              <a:gs pos="0">
                <a:srgbClr val="00B3C3">
                  <a:tint val="50000"/>
                  <a:satMod val="300000"/>
                </a:srgbClr>
              </a:gs>
              <a:gs pos="35000">
                <a:srgbClr val="00B3C3">
                  <a:tint val="37000"/>
                  <a:satMod val="300000"/>
                </a:srgbClr>
              </a:gs>
              <a:gs pos="100000">
                <a:srgbClr val="00B3C3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00B3C3">
                <a:shade val="95000"/>
                <a:satMod val="105000"/>
              </a:srgb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square">
            <a:spAutoFit/>
          </a:bodyPr>
          <a:lstStyle/>
          <a:p>
            <a:pPr>
              <a:defRPr/>
            </a:pPr>
            <a:r>
              <a:rPr lang="en-GB" sz="800" kern="0">
                <a:solidFill>
                  <a:srgbClr val="123E51"/>
                </a:solidFill>
                <a:latin typeface="Arial" pitchFamily="34" charset="0"/>
                <a:ea typeface="ヒラギノ角ゴ ProN W3" charset="-128"/>
                <a:cs typeface="Arial" pitchFamily="34" charset="0"/>
                <a:sym typeface="Gill Sans" charset="0"/>
              </a:rPr>
              <a:t>SDN Switching</a:t>
            </a:r>
          </a:p>
        </p:txBody>
      </p:sp>
      <p:pic>
        <p:nvPicPr>
          <p:cNvPr id="110" name="Picture 2"/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1327" y="3452717"/>
            <a:ext cx="616824" cy="287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11" name="75 Conector recto"/>
          <p:cNvCxnSpPr/>
          <p:nvPr/>
        </p:nvCxnSpPr>
        <p:spPr bwMode="auto">
          <a:xfrm>
            <a:off x="4827428" y="3262248"/>
            <a:ext cx="5340296" cy="0"/>
          </a:xfrm>
          <a:prstGeom prst="line">
            <a:avLst/>
          </a:prstGeom>
          <a:noFill/>
          <a:ln w="38100" cap="flat" cmpd="sng" algn="ctr">
            <a:solidFill>
              <a:srgbClr val="123E51">
                <a:lumMod val="50000"/>
                <a:lumOff val="50000"/>
              </a:srgbClr>
            </a:solidFill>
            <a:prstDash val="sysDash"/>
            <a:headEnd type="none" w="med" len="med"/>
            <a:tailEnd type="none" w="med" len="med"/>
          </a:ln>
          <a:effectLst/>
        </p:spPr>
      </p:cxnSp>
      <p:sp>
        <p:nvSpPr>
          <p:cNvPr id="112" name="76 Rectángulo redondeado"/>
          <p:cNvSpPr/>
          <p:nvPr/>
        </p:nvSpPr>
        <p:spPr>
          <a:xfrm>
            <a:off x="9890670" y="3316078"/>
            <a:ext cx="893641" cy="566329"/>
          </a:xfrm>
          <a:prstGeom prst="roundRect">
            <a:avLst/>
          </a:prstGeom>
          <a:solidFill>
            <a:srgbClr val="D8EBB3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 rad="228600">
              <a:srgbClr val="AAAAAA">
                <a:satMod val="175000"/>
                <a:alpha val="40000"/>
              </a:srgbClr>
            </a:glow>
          </a:effectLst>
        </p:spPr>
        <p:txBody>
          <a:bodyPr vert="horz" wrap="square" lIns="54000" tIns="45720" rIns="5400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1" hangingPunct="1"/>
            <a:r>
              <a:rPr lang="en-GB" sz="900">
                <a:solidFill>
                  <a:srgbClr val="123E51"/>
                </a:solidFill>
                <a:latin typeface="Arial" pitchFamily="34" charset="0"/>
                <a:ea typeface="ヒラギノ角ゴ ProN W3" charset="-128"/>
                <a:cs typeface="Arial" pitchFamily="34" charset="0"/>
                <a:sym typeface="Gill Sans" charset="0"/>
              </a:rPr>
              <a:t>Infrastructure</a:t>
            </a:r>
            <a:br>
              <a:rPr lang="en-GB" sz="900">
                <a:solidFill>
                  <a:srgbClr val="123E51"/>
                </a:solidFill>
                <a:latin typeface="Arial" pitchFamily="34" charset="0"/>
                <a:ea typeface="ヒラギノ角ゴ ProN W3" charset="-128"/>
                <a:cs typeface="Arial" pitchFamily="34" charset="0"/>
                <a:sym typeface="Gill Sans" charset="0"/>
              </a:rPr>
            </a:br>
            <a:r>
              <a:rPr lang="en-GB" sz="900">
                <a:solidFill>
                  <a:srgbClr val="123E51"/>
                </a:solidFill>
                <a:latin typeface="Arial" pitchFamily="34" charset="0"/>
                <a:ea typeface="ヒラギノ角ゴ ProN W3" charset="-128"/>
                <a:cs typeface="Arial" pitchFamily="34" charset="0"/>
                <a:sym typeface="Gill Sans" charset="0"/>
              </a:rPr>
              <a:t>Domain</a:t>
            </a:r>
          </a:p>
        </p:txBody>
      </p:sp>
      <p:sp>
        <p:nvSpPr>
          <p:cNvPr id="113" name="77 Rectángulo redondeado"/>
          <p:cNvSpPr/>
          <p:nvPr/>
        </p:nvSpPr>
        <p:spPr>
          <a:xfrm>
            <a:off x="9879695" y="1967174"/>
            <a:ext cx="893641" cy="566329"/>
          </a:xfrm>
          <a:prstGeom prst="roundRect">
            <a:avLst/>
          </a:prstGeom>
          <a:solidFill>
            <a:srgbClr val="D8EBB3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 rad="228600">
              <a:srgbClr val="AAAAAA">
                <a:satMod val="175000"/>
                <a:alpha val="40000"/>
              </a:srgbClr>
            </a:glow>
          </a:effectLst>
        </p:spPr>
        <p:txBody>
          <a:bodyPr vert="horz" wrap="square" lIns="54000" tIns="45720" rIns="5400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1" hangingPunct="1"/>
            <a:r>
              <a:rPr lang="en-GB" sz="900">
                <a:solidFill>
                  <a:srgbClr val="123E51"/>
                </a:solidFill>
                <a:latin typeface="Arial" pitchFamily="34" charset="0"/>
                <a:ea typeface="ヒラギノ角ゴ ProN W3" charset="-128"/>
                <a:cs typeface="Arial" pitchFamily="34" charset="0"/>
                <a:sym typeface="Gill Sans" charset="0"/>
              </a:rPr>
              <a:t>Service Domain</a:t>
            </a:r>
            <a:endParaRPr lang="en-GB" sz="900" kern="0">
              <a:solidFill>
                <a:srgbClr val="FFFFFF"/>
              </a:solidFill>
              <a:latin typeface="Arial" pitchFamily="34" charset="0"/>
              <a:ea typeface="ヒラギノ角ゴ ProN W3" charset="-128"/>
              <a:cs typeface="Arial" pitchFamily="34" charset="0"/>
              <a:sym typeface="Gill Sans" charset="0"/>
            </a:endParaRPr>
          </a:p>
        </p:txBody>
      </p:sp>
      <p:sp>
        <p:nvSpPr>
          <p:cNvPr id="114" name="78 Rectángulo redondeado"/>
          <p:cNvSpPr/>
          <p:nvPr/>
        </p:nvSpPr>
        <p:spPr>
          <a:xfrm>
            <a:off x="9879694" y="2635622"/>
            <a:ext cx="893641" cy="566329"/>
          </a:xfrm>
          <a:prstGeom prst="roundRect">
            <a:avLst/>
          </a:prstGeom>
          <a:solidFill>
            <a:srgbClr val="D8EBB3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 rad="228600">
              <a:srgbClr val="AAAAAA">
                <a:satMod val="175000"/>
                <a:alpha val="40000"/>
              </a:srgbClr>
            </a:glow>
          </a:effectLst>
        </p:spPr>
        <p:txBody>
          <a:bodyPr vert="horz" wrap="square" lIns="54000" tIns="45720" rIns="5400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1" hangingPunct="1"/>
            <a:r>
              <a:rPr lang="en-GB" sz="900">
                <a:solidFill>
                  <a:srgbClr val="123E51"/>
                </a:solidFill>
                <a:latin typeface="Arial" pitchFamily="34" charset="0"/>
                <a:ea typeface="ヒラギノ角ゴ ProN W3" charset="-128"/>
                <a:cs typeface="Arial" pitchFamily="34" charset="0"/>
                <a:sym typeface="Gill Sans" charset="0"/>
              </a:rPr>
              <a:t>Network Domain</a:t>
            </a:r>
          </a:p>
        </p:txBody>
      </p:sp>
      <p:sp>
        <p:nvSpPr>
          <p:cNvPr id="128" name="18 Rectángulo"/>
          <p:cNvSpPr>
            <a:spLocks noChangeArrowheads="1"/>
          </p:cNvSpPr>
          <p:nvPr/>
        </p:nvSpPr>
        <p:spPr bwMode="auto">
          <a:xfrm>
            <a:off x="8565080" y="3559856"/>
            <a:ext cx="1109266" cy="215444"/>
          </a:xfrm>
          <a:prstGeom prst="rect">
            <a:avLst/>
          </a:prstGeom>
          <a:gradFill rotWithShape="1">
            <a:gsLst>
              <a:gs pos="0">
                <a:srgbClr val="00B3C3">
                  <a:tint val="50000"/>
                  <a:satMod val="300000"/>
                </a:srgbClr>
              </a:gs>
              <a:gs pos="35000">
                <a:srgbClr val="00B3C3">
                  <a:tint val="37000"/>
                  <a:satMod val="300000"/>
                </a:srgbClr>
              </a:gs>
              <a:gs pos="100000">
                <a:srgbClr val="00B3C3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00B3C3">
                <a:shade val="95000"/>
                <a:satMod val="105000"/>
              </a:srgb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square">
            <a:spAutoFit/>
          </a:bodyPr>
          <a:lstStyle/>
          <a:p>
            <a:pPr>
              <a:defRPr/>
            </a:pPr>
            <a:r>
              <a:rPr lang="en-GB" sz="800" kern="0">
                <a:solidFill>
                  <a:srgbClr val="123E51"/>
                </a:solidFill>
                <a:latin typeface="Arial" pitchFamily="34" charset="0"/>
                <a:ea typeface="ヒラギノ角ゴ ProN W3" charset="-128"/>
                <a:cs typeface="Arial" pitchFamily="34" charset="0"/>
                <a:sym typeface="Gill Sans" charset="0"/>
              </a:rPr>
              <a:t>COTS HW</a:t>
            </a:r>
          </a:p>
        </p:txBody>
      </p:sp>
      <p:pic>
        <p:nvPicPr>
          <p:cNvPr id="129" name="96 Imagen" descr="1195424143626751174switch_jakub_angelis_01_svg_med.png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7869175" y="3721790"/>
            <a:ext cx="790298" cy="495168"/>
          </a:xfrm>
          <a:prstGeom prst="rect">
            <a:avLst/>
          </a:prstGeom>
        </p:spPr>
      </p:pic>
      <p:sp>
        <p:nvSpPr>
          <p:cNvPr id="130" name="18 Rectángulo"/>
          <p:cNvSpPr>
            <a:spLocks noChangeArrowheads="1"/>
          </p:cNvSpPr>
          <p:nvPr/>
        </p:nvSpPr>
        <p:spPr bwMode="auto">
          <a:xfrm>
            <a:off x="8565080" y="3381291"/>
            <a:ext cx="1109266" cy="215444"/>
          </a:xfrm>
          <a:prstGeom prst="rect">
            <a:avLst/>
          </a:prstGeom>
          <a:gradFill rotWithShape="1">
            <a:gsLst>
              <a:gs pos="0">
                <a:srgbClr val="00B3C3">
                  <a:tint val="50000"/>
                  <a:satMod val="300000"/>
                </a:srgbClr>
              </a:gs>
              <a:gs pos="35000">
                <a:srgbClr val="00B3C3">
                  <a:tint val="37000"/>
                  <a:satMod val="300000"/>
                </a:srgbClr>
              </a:gs>
              <a:gs pos="100000">
                <a:srgbClr val="00B3C3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00B3C3">
                <a:shade val="95000"/>
                <a:satMod val="105000"/>
              </a:srgb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square">
            <a:spAutoFit/>
          </a:bodyPr>
          <a:lstStyle/>
          <a:p>
            <a:pPr>
              <a:defRPr/>
            </a:pPr>
            <a:r>
              <a:rPr lang="en-GB" sz="800" kern="0">
                <a:solidFill>
                  <a:srgbClr val="123E51"/>
                </a:solidFill>
                <a:latin typeface="Arial" pitchFamily="34" charset="0"/>
                <a:ea typeface="ヒラギノ角ゴ ProN W3" charset="-128"/>
                <a:cs typeface="Arial" pitchFamily="34" charset="0"/>
                <a:sym typeface="Gill Sans" charset="0"/>
              </a:rPr>
              <a:t>OS + Hypervisor</a:t>
            </a:r>
          </a:p>
        </p:txBody>
      </p:sp>
      <p:sp>
        <p:nvSpPr>
          <p:cNvPr id="131" name="18 Rectángulo"/>
          <p:cNvSpPr>
            <a:spLocks noChangeArrowheads="1"/>
          </p:cNvSpPr>
          <p:nvPr/>
        </p:nvSpPr>
        <p:spPr bwMode="auto">
          <a:xfrm>
            <a:off x="8565080" y="3800052"/>
            <a:ext cx="1109266" cy="215444"/>
          </a:xfrm>
          <a:prstGeom prst="rect">
            <a:avLst/>
          </a:prstGeom>
          <a:gradFill rotWithShape="1">
            <a:gsLst>
              <a:gs pos="0">
                <a:srgbClr val="00B3C3">
                  <a:tint val="50000"/>
                  <a:satMod val="300000"/>
                </a:srgbClr>
              </a:gs>
              <a:gs pos="35000">
                <a:srgbClr val="00B3C3">
                  <a:tint val="37000"/>
                  <a:satMod val="300000"/>
                </a:srgbClr>
              </a:gs>
              <a:gs pos="100000">
                <a:srgbClr val="00B3C3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00B3C3">
                <a:shade val="95000"/>
                <a:satMod val="105000"/>
              </a:srgb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square">
            <a:spAutoFit/>
          </a:bodyPr>
          <a:lstStyle/>
          <a:p>
            <a:pPr>
              <a:defRPr/>
            </a:pPr>
            <a:r>
              <a:rPr lang="en-GB" sz="800" kern="0">
                <a:solidFill>
                  <a:srgbClr val="123E51"/>
                </a:solidFill>
                <a:latin typeface="Arial" pitchFamily="34" charset="0"/>
                <a:ea typeface="ヒラギノ角ゴ ProN W3" charset="-128"/>
                <a:cs typeface="Arial" pitchFamily="34" charset="0"/>
                <a:sym typeface="Gill Sans" charset="0"/>
              </a:rPr>
              <a:t>SDN Switching</a:t>
            </a:r>
          </a:p>
        </p:txBody>
      </p:sp>
      <p:pic>
        <p:nvPicPr>
          <p:cNvPr id="132" name="Picture 2"/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6343" y="3452717"/>
            <a:ext cx="616824" cy="287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4" name="41 Flecha izquierda y derecha"/>
          <p:cNvSpPr/>
          <p:nvPr/>
        </p:nvSpPr>
        <p:spPr bwMode="auto">
          <a:xfrm rot="5400000">
            <a:off x="6363008" y="3105032"/>
            <a:ext cx="250527" cy="300980"/>
          </a:xfrm>
          <a:prstGeom prst="leftRightArrow">
            <a:avLst>
              <a:gd name="adj1" fmla="val 53519"/>
              <a:gd name="adj2" fmla="val 23188"/>
            </a:avLst>
          </a:prstGeom>
          <a:solidFill>
            <a:srgbClr val="003245">
              <a:lumMod val="20000"/>
              <a:lumOff val="80000"/>
            </a:srgbClr>
          </a:solidFill>
          <a:ln w="25400" cap="flat" cmpd="sng" algn="ctr">
            <a:solidFill>
              <a:srgbClr val="008597">
                <a:lumMod val="85000"/>
              </a:srgb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en-GB" sz="1100" kern="0">
              <a:solidFill>
                <a:srgbClr val="003245"/>
              </a:solidFill>
              <a:latin typeface="Arial" pitchFamily="34" charset="0"/>
              <a:ea typeface="ヒラギノ角ゴ ProN W3" charset="-128"/>
              <a:cs typeface="Arial" pitchFamily="34" charset="0"/>
              <a:sym typeface="Gill Sans" charset="0"/>
            </a:endParaRPr>
          </a:p>
        </p:txBody>
      </p:sp>
      <p:sp>
        <p:nvSpPr>
          <p:cNvPr id="135" name="42 Flecha izquierda y derecha"/>
          <p:cNvSpPr/>
          <p:nvPr/>
        </p:nvSpPr>
        <p:spPr bwMode="auto">
          <a:xfrm rot="5400000">
            <a:off x="8691892" y="3105570"/>
            <a:ext cx="250527" cy="300980"/>
          </a:xfrm>
          <a:prstGeom prst="leftRightArrow">
            <a:avLst>
              <a:gd name="adj1" fmla="val 53519"/>
              <a:gd name="adj2" fmla="val 23188"/>
            </a:avLst>
          </a:prstGeom>
          <a:solidFill>
            <a:srgbClr val="003245">
              <a:lumMod val="20000"/>
              <a:lumOff val="80000"/>
            </a:srgbClr>
          </a:solidFill>
          <a:ln w="25400" cap="flat" cmpd="sng" algn="ctr">
            <a:solidFill>
              <a:srgbClr val="008597">
                <a:lumMod val="85000"/>
              </a:srgb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en-GB" sz="1100" kern="0">
              <a:solidFill>
                <a:srgbClr val="003245"/>
              </a:solidFill>
              <a:latin typeface="Arial" pitchFamily="34" charset="0"/>
              <a:ea typeface="ヒラギノ角ゴ ProN W3" charset="-128"/>
              <a:cs typeface="Arial" pitchFamily="34" charset="0"/>
              <a:sym typeface="Gill Sans" charset="0"/>
            </a:endParaRPr>
          </a:p>
        </p:txBody>
      </p:sp>
      <p:sp>
        <p:nvSpPr>
          <p:cNvPr id="136" name="43 Rectángulo"/>
          <p:cNvSpPr/>
          <p:nvPr/>
        </p:nvSpPr>
        <p:spPr>
          <a:xfrm>
            <a:off x="5674298" y="3100344"/>
            <a:ext cx="70671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eaLnBrk="1" hangingPunct="1"/>
            <a:r>
              <a:rPr lang="en-GB" sz="700">
                <a:solidFill>
                  <a:srgbClr val="123E51"/>
                </a:solidFill>
                <a:latin typeface="Arial" pitchFamily="34" charset="0"/>
                <a:ea typeface="ヒラギノ角ゴ ProN W3" charset="-128"/>
                <a:cs typeface="Arial" pitchFamily="34" charset="0"/>
                <a:sym typeface="Gill Sans" charset="0"/>
              </a:rPr>
              <a:t>HW and SW decoupling</a:t>
            </a:r>
          </a:p>
        </p:txBody>
      </p:sp>
      <p:sp>
        <p:nvSpPr>
          <p:cNvPr id="137" name="44 Rectángulo"/>
          <p:cNvSpPr/>
          <p:nvPr/>
        </p:nvSpPr>
        <p:spPr>
          <a:xfrm>
            <a:off x="8003388" y="3100344"/>
            <a:ext cx="70671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eaLnBrk="1" hangingPunct="1"/>
            <a:r>
              <a:rPr lang="en-GB" sz="700">
                <a:solidFill>
                  <a:srgbClr val="123E51"/>
                </a:solidFill>
                <a:latin typeface="Arial" pitchFamily="34" charset="0"/>
                <a:ea typeface="ヒラギノ角ゴ ProN W3" charset="-128"/>
                <a:cs typeface="Arial" pitchFamily="34" charset="0"/>
                <a:sym typeface="Gill Sans" charset="0"/>
              </a:rPr>
              <a:t>HW and SW decoupling</a:t>
            </a:r>
          </a:p>
        </p:txBody>
      </p:sp>
      <p:sp>
        <p:nvSpPr>
          <p:cNvPr id="142" name="67 Flecha derecha"/>
          <p:cNvSpPr/>
          <p:nvPr/>
        </p:nvSpPr>
        <p:spPr bwMode="auto">
          <a:xfrm>
            <a:off x="7888715" y="1345696"/>
            <a:ext cx="571403" cy="379195"/>
          </a:xfrm>
          <a:prstGeom prst="rightArrow">
            <a:avLst/>
          </a:prstGeom>
          <a:solidFill>
            <a:srgbClr val="003245">
              <a:lumMod val="20000"/>
              <a:lumOff val="80000"/>
            </a:srgbClr>
          </a:solidFill>
          <a:ln w="25400" cap="flat" cmpd="sng" algn="ctr">
            <a:solidFill>
              <a:srgbClr val="008597">
                <a:lumMod val="85000"/>
              </a:srgb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en-GB" sz="1100" kern="0">
              <a:solidFill>
                <a:srgbClr val="003245"/>
              </a:solidFill>
              <a:latin typeface="Arial" pitchFamily="34" charset="0"/>
              <a:ea typeface="ヒラギノ角ゴ ProN W3" charset="-128"/>
              <a:cs typeface="Arial" pitchFamily="34" charset="0"/>
              <a:sym typeface="Gill Sans" charset="0"/>
            </a:endParaRPr>
          </a:p>
        </p:txBody>
      </p:sp>
      <p:sp>
        <p:nvSpPr>
          <p:cNvPr id="143" name="69 Flecha derecha"/>
          <p:cNvSpPr/>
          <p:nvPr/>
        </p:nvSpPr>
        <p:spPr bwMode="auto">
          <a:xfrm flipH="1">
            <a:off x="6845279" y="1345696"/>
            <a:ext cx="571403" cy="379195"/>
          </a:xfrm>
          <a:prstGeom prst="rightArrow">
            <a:avLst/>
          </a:prstGeom>
          <a:solidFill>
            <a:srgbClr val="003245">
              <a:lumMod val="20000"/>
              <a:lumOff val="80000"/>
            </a:srgbClr>
          </a:solidFill>
          <a:ln w="25400" cap="flat" cmpd="sng" algn="ctr">
            <a:solidFill>
              <a:srgbClr val="008597">
                <a:lumMod val="85000"/>
              </a:srgb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en-GB" sz="1100" kern="0">
              <a:solidFill>
                <a:srgbClr val="003245"/>
              </a:solidFill>
              <a:latin typeface="Arial" pitchFamily="34" charset="0"/>
              <a:ea typeface="ヒラギノ角ゴ ProN W3" charset="-128"/>
              <a:cs typeface="Arial" pitchFamily="34" charset="0"/>
              <a:sym typeface="Gill Sans" charset="0"/>
            </a:endParaRPr>
          </a:p>
        </p:txBody>
      </p:sp>
      <p:sp>
        <p:nvSpPr>
          <p:cNvPr id="144" name="57 CuadroTexto"/>
          <p:cNvSpPr txBox="1">
            <a:spLocks noChangeArrowheads="1"/>
          </p:cNvSpPr>
          <p:nvPr/>
        </p:nvSpPr>
        <p:spPr bwMode="auto">
          <a:xfrm>
            <a:off x="3883896" y="2133840"/>
            <a:ext cx="1719023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/>
            <a:r>
              <a:rPr lang="en-GB" sz="1600" b="1" u="none">
                <a:solidFill>
                  <a:srgbClr val="123E51"/>
                </a:solidFill>
                <a:cs typeface="Arial" pitchFamily="34" charset="0"/>
              </a:rPr>
              <a:t>FUNCTION</a:t>
            </a:r>
            <a:br>
              <a:rPr lang="en-GB" sz="1600" b="1" u="none">
                <a:solidFill>
                  <a:srgbClr val="123E51"/>
                </a:solidFill>
                <a:cs typeface="Arial" pitchFamily="34" charset="0"/>
              </a:rPr>
            </a:br>
            <a:r>
              <a:rPr lang="en-GB" sz="1000" u="none">
                <a:solidFill>
                  <a:srgbClr val="123E51"/>
                </a:solidFill>
                <a:cs typeface="Arial" pitchFamily="34" charset="0"/>
              </a:rPr>
              <a:t>(Software defined)</a:t>
            </a:r>
          </a:p>
        </p:txBody>
      </p:sp>
      <p:sp>
        <p:nvSpPr>
          <p:cNvPr id="145" name="68 CuadroTexto"/>
          <p:cNvSpPr txBox="1">
            <a:spLocks noChangeArrowheads="1"/>
          </p:cNvSpPr>
          <p:nvPr/>
        </p:nvSpPr>
        <p:spPr bwMode="auto">
          <a:xfrm>
            <a:off x="3939329" y="3839382"/>
            <a:ext cx="1608154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/>
            <a:r>
              <a:rPr lang="en-GB" sz="1600" b="1" u="none">
                <a:solidFill>
                  <a:srgbClr val="123E51"/>
                </a:solidFill>
                <a:cs typeface="Arial" pitchFamily="34" charset="0"/>
              </a:rPr>
              <a:t>CAPACITY</a:t>
            </a:r>
            <a:br>
              <a:rPr lang="en-GB" sz="1600" b="1" u="none">
                <a:solidFill>
                  <a:srgbClr val="123E51"/>
                </a:solidFill>
                <a:cs typeface="Arial" pitchFamily="34" charset="0"/>
              </a:rPr>
            </a:br>
            <a:r>
              <a:rPr lang="en-GB" sz="1000" u="none">
                <a:solidFill>
                  <a:srgbClr val="123E51"/>
                </a:solidFill>
                <a:cs typeface="Arial" pitchFamily="34" charset="0"/>
              </a:rPr>
              <a:t>(Homogeneous infrastructure)</a:t>
            </a:r>
          </a:p>
        </p:txBody>
      </p:sp>
      <p:cxnSp>
        <p:nvCxnSpPr>
          <p:cNvPr id="146" name="34 Conector recto de flecha"/>
          <p:cNvCxnSpPr/>
          <p:nvPr/>
        </p:nvCxnSpPr>
        <p:spPr bwMode="auto">
          <a:xfrm flipH="1">
            <a:off x="4743407" y="2641670"/>
            <a:ext cx="1" cy="1201556"/>
          </a:xfrm>
          <a:prstGeom prst="straightConnector1">
            <a:avLst/>
          </a:prstGeom>
          <a:solidFill>
            <a:srgbClr val="003245">
              <a:lumMod val="90000"/>
              <a:lumOff val="10000"/>
            </a:srgbClr>
          </a:solidFill>
          <a:ln w="57150" cap="flat" cmpd="sng" algn="ctr">
            <a:solidFill>
              <a:srgbClr val="003245"/>
            </a:solidFill>
            <a:prstDash val="sysDot"/>
            <a:round/>
            <a:headEnd type="triangle" w="med" len="med"/>
            <a:tailEnd type="triangle" w="med" len="med"/>
          </a:ln>
          <a:effectLst/>
          <a:extLst/>
        </p:spPr>
      </p:cxnSp>
      <p:sp>
        <p:nvSpPr>
          <p:cNvPr id="149" name="Rounded Rectangle 148"/>
          <p:cNvSpPr/>
          <p:nvPr/>
        </p:nvSpPr>
        <p:spPr>
          <a:xfrm>
            <a:off x="5740410" y="2029293"/>
            <a:ext cx="3854164" cy="9280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 smtClean="0"/>
          </a:p>
          <a:p>
            <a:pPr algn="ctr"/>
            <a:r>
              <a:rPr lang="en-GB" dirty="0" err="1" smtClean="0"/>
              <a:t>vEPC</a:t>
            </a:r>
            <a:endParaRPr lang="en-GB" dirty="0" smtClean="0"/>
          </a:p>
          <a:p>
            <a:pPr algn="ctr"/>
            <a:endParaRPr lang="en-GB" dirty="0"/>
          </a:p>
          <a:p>
            <a:pPr algn="ctr"/>
            <a:endParaRPr lang="en-GB" dirty="0" smtClean="0"/>
          </a:p>
          <a:p>
            <a:pPr algn="ctr"/>
            <a:endParaRPr lang="en-GB" dirty="0"/>
          </a:p>
        </p:txBody>
      </p:sp>
      <p:sp>
        <p:nvSpPr>
          <p:cNvPr id="150" name="Rectangle 149"/>
          <p:cNvSpPr/>
          <p:nvPr/>
        </p:nvSpPr>
        <p:spPr>
          <a:xfrm>
            <a:off x="5923709" y="2451351"/>
            <a:ext cx="790298" cy="3993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mtClean="0"/>
              <a:t>MME</a:t>
            </a:r>
            <a:endParaRPr lang="en-GB" dirty="0"/>
          </a:p>
        </p:txBody>
      </p:sp>
      <p:sp>
        <p:nvSpPr>
          <p:cNvPr id="151" name="Rectangle 150"/>
          <p:cNvSpPr/>
          <p:nvPr/>
        </p:nvSpPr>
        <p:spPr>
          <a:xfrm>
            <a:off x="6835838" y="2431179"/>
            <a:ext cx="790298" cy="3993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SGW</a:t>
            </a:r>
            <a:endParaRPr lang="en-GB" dirty="0"/>
          </a:p>
        </p:txBody>
      </p:sp>
      <p:sp>
        <p:nvSpPr>
          <p:cNvPr id="152" name="Rectangle 151"/>
          <p:cNvSpPr/>
          <p:nvPr/>
        </p:nvSpPr>
        <p:spPr>
          <a:xfrm>
            <a:off x="7761622" y="2431179"/>
            <a:ext cx="790298" cy="3993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PGW</a:t>
            </a:r>
            <a:endParaRPr lang="en-GB" dirty="0"/>
          </a:p>
        </p:txBody>
      </p:sp>
      <p:sp>
        <p:nvSpPr>
          <p:cNvPr id="153" name="Rectangle 152"/>
          <p:cNvSpPr/>
          <p:nvPr/>
        </p:nvSpPr>
        <p:spPr>
          <a:xfrm>
            <a:off x="8672973" y="2424819"/>
            <a:ext cx="790298" cy="3993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mtClean="0"/>
              <a:t>HSS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837837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itle 5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vEPC</a:t>
            </a:r>
            <a:r>
              <a:rPr lang="en-US" dirty="0" smtClean="0"/>
              <a:t> service - Overview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F36D9EE6-BE68-AA43-800B-9255F837AE64}" type="slidenum">
              <a:rPr lang="en-US" smtClean="0"/>
              <a:t>13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9531" y="2337055"/>
            <a:ext cx="502023" cy="50202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9531" y="4596161"/>
            <a:ext cx="502023" cy="50202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6828" y="4402487"/>
            <a:ext cx="630327" cy="50598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153859" y="2290777"/>
            <a:ext cx="1264023" cy="66338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MME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153860" y="4596161"/>
            <a:ext cx="1264023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S-GW U</a:t>
            </a:r>
          </a:p>
        </p:txBody>
      </p:sp>
      <p:sp>
        <p:nvSpPr>
          <p:cNvPr id="10" name="Rectangle 9"/>
          <p:cNvSpPr/>
          <p:nvPr/>
        </p:nvSpPr>
        <p:spPr>
          <a:xfrm>
            <a:off x="4153860" y="3932773"/>
            <a:ext cx="1264023" cy="66338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S-GW C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6610189" y="4596161"/>
            <a:ext cx="1264023" cy="663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</a:t>
            </a:r>
            <a:r>
              <a:rPr lang="en-US" dirty="0" smtClean="0"/>
              <a:t>-GW U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610189" y="3932773"/>
            <a:ext cx="1264023" cy="66338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</a:t>
            </a:r>
            <a:r>
              <a:rPr lang="en-US" dirty="0" smtClean="0"/>
              <a:t>-GW C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6610187" y="2281812"/>
            <a:ext cx="1264023" cy="66338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HSS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7987" y="3895518"/>
            <a:ext cx="2625856" cy="187956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9014251" y="2290777"/>
            <a:ext cx="1264023" cy="663388"/>
          </a:xfrm>
          <a:prstGeom prst="rect">
            <a:avLst/>
          </a:prstGeom>
          <a:ln>
            <a:prstDash val="sys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/>
              <a:t>PCRF</a:t>
            </a:r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710542" y="2954165"/>
            <a:ext cx="0" cy="151180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endCxn id="10" idx="1"/>
          </p:cNvCxnSpPr>
          <p:nvPr/>
        </p:nvCxnSpPr>
        <p:spPr>
          <a:xfrm>
            <a:off x="2961554" y="4927855"/>
            <a:ext cx="1192306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417883" y="4908472"/>
            <a:ext cx="1192306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endCxn id="11" idx="0"/>
          </p:cNvCxnSpPr>
          <p:nvPr/>
        </p:nvCxnSpPr>
        <p:spPr>
          <a:xfrm>
            <a:off x="4785870" y="2954165"/>
            <a:ext cx="2" cy="97860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5417883" y="4264467"/>
            <a:ext cx="1192306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5417883" y="2613506"/>
            <a:ext cx="1192306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2961554" y="2622471"/>
            <a:ext cx="1192306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Lightning Bolt 22"/>
          <p:cNvSpPr/>
          <p:nvPr/>
        </p:nvSpPr>
        <p:spPr>
          <a:xfrm>
            <a:off x="2051639" y="2374368"/>
            <a:ext cx="188258" cy="248103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Lightning Bolt 23"/>
          <p:cNvSpPr/>
          <p:nvPr/>
        </p:nvSpPr>
        <p:spPr>
          <a:xfrm>
            <a:off x="2103904" y="4638759"/>
            <a:ext cx="188258" cy="248103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6828" y="2028819"/>
            <a:ext cx="630327" cy="505985"/>
          </a:xfrm>
          <a:prstGeom prst="rect">
            <a:avLst/>
          </a:prstGeom>
        </p:spPr>
      </p:pic>
      <p:sp>
        <p:nvSpPr>
          <p:cNvPr id="26" name="Can 25"/>
          <p:cNvSpPr/>
          <p:nvPr/>
        </p:nvSpPr>
        <p:spPr>
          <a:xfrm rot="5400000">
            <a:off x="5362607" y="3566827"/>
            <a:ext cx="153855" cy="4912656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3292330" y="4886862"/>
            <a:ext cx="5277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S1-U</a:t>
            </a:r>
            <a:endParaRPr lang="en-US" sz="1400"/>
          </a:p>
        </p:txBody>
      </p:sp>
      <p:sp>
        <p:nvSpPr>
          <p:cNvPr id="28" name="TextBox 27"/>
          <p:cNvSpPr txBox="1"/>
          <p:nvPr/>
        </p:nvSpPr>
        <p:spPr>
          <a:xfrm>
            <a:off x="5665013" y="4901181"/>
            <a:ext cx="7697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S5/S8-U</a:t>
            </a:r>
            <a:endParaRPr lang="en-US" sz="1400"/>
          </a:p>
        </p:txBody>
      </p:sp>
      <p:sp>
        <p:nvSpPr>
          <p:cNvPr id="29" name="TextBox 28"/>
          <p:cNvSpPr txBox="1"/>
          <p:nvPr/>
        </p:nvSpPr>
        <p:spPr>
          <a:xfrm>
            <a:off x="5665013" y="3956690"/>
            <a:ext cx="7505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S5/S8-C</a:t>
            </a:r>
            <a:endParaRPr lang="en-US" sz="1400" dirty="0"/>
          </a:p>
        </p:txBody>
      </p:sp>
      <p:sp>
        <p:nvSpPr>
          <p:cNvPr id="30" name="TextBox 29"/>
          <p:cNvSpPr txBox="1"/>
          <p:nvPr/>
        </p:nvSpPr>
        <p:spPr>
          <a:xfrm rot="5400000">
            <a:off x="4715177" y="3267419"/>
            <a:ext cx="4491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S11</a:t>
            </a:r>
            <a:endParaRPr lang="en-US" sz="1400" dirty="0"/>
          </a:p>
        </p:txBody>
      </p:sp>
      <p:sp>
        <p:nvSpPr>
          <p:cNvPr id="31" name="TextBox 30"/>
          <p:cNvSpPr txBox="1"/>
          <p:nvPr/>
        </p:nvSpPr>
        <p:spPr>
          <a:xfrm>
            <a:off x="3189447" y="2344530"/>
            <a:ext cx="8082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S1-MME</a:t>
            </a:r>
            <a:endParaRPr lang="en-US" sz="1400"/>
          </a:p>
        </p:txBody>
      </p:sp>
      <p:sp>
        <p:nvSpPr>
          <p:cNvPr id="32" name="TextBox 31"/>
          <p:cNvSpPr txBox="1"/>
          <p:nvPr/>
        </p:nvSpPr>
        <p:spPr>
          <a:xfrm>
            <a:off x="5818100" y="2311786"/>
            <a:ext cx="4443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S6a</a:t>
            </a:r>
            <a:endParaRPr lang="en-US" sz="1400" dirty="0"/>
          </a:p>
        </p:txBody>
      </p:sp>
      <p:sp>
        <p:nvSpPr>
          <p:cNvPr id="33" name="TextBox 32"/>
          <p:cNvSpPr txBox="1"/>
          <p:nvPr/>
        </p:nvSpPr>
        <p:spPr>
          <a:xfrm>
            <a:off x="2439622" y="1986542"/>
            <a:ext cx="574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eNB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2423444" y="5066784"/>
            <a:ext cx="574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eNB</a:t>
            </a:r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7874210" y="4927855"/>
            <a:ext cx="1035427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8049625" y="4897507"/>
            <a:ext cx="7104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/>
              <a:t>Gi</a:t>
            </a:r>
            <a:r>
              <a:rPr lang="en-US" sz="1600" dirty="0" smtClean="0"/>
              <a:t>/</a:t>
            </a:r>
            <a:r>
              <a:rPr lang="en-US" sz="1600" dirty="0" err="1" smtClean="0"/>
              <a:t>SGi</a:t>
            </a:r>
            <a:endParaRPr lang="en-US" sz="1600" dirty="0"/>
          </a:p>
        </p:txBody>
      </p:sp>
      <p:sp>
        <p:nvSpPr>
          <p:cNvPr id="37" name="TextBox 36"/>
          <p:cNvSpPr txBox="1"/>
          <p:nvPr/>
        </p:nvSpPr>
        <p:spPr>
          <a:xfrm>
            <a:off x="5105500" y="6088401"/>
            <a:ext cx="668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bearer</a:t>
            </a:r>
            <a:endParaRPr lang="en-US" sz="1400" dirty="0"/>
          </a:p>
        </p:txBody>
      </p:sp>
      <p:sp>
        <p:nvSpPr>
          <p:cNvPr id="38" name="TextBox 37"/>
          <p:cNvSpPr txBox="1"/>
          <p:nvPr/>
        </p:nvSpPr>
        <p:spPr>
          <a:xfrm rot="5400000">
            <a:off x="2644812" y="3492000"/>
            <a:ext cx="3690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X2</a:t>
            </a:r>
            <a:endParaRPr lang="en-US" sz="1400" dirty="0"/>
          </a:p>
        </p:txBody>
      </p:sp>
      <p:sp>
        <p:nvSpPr>
          <p:cNvPr id="39" name="TextBox 38"/>
          <p:cNvSpPr txBox="1"/>
          <p:nvPr/>
        </p:nvSpPr>
        <p:spPr>
          <a:xfrm>
            <a:off x="8384139" y="3338111"/>
            <a:ext cx="3759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Gx</a:t>
            </a:r>
            <a:endParaRPr lang="en-US" sz="1400" dirty="0"/>
          </a:p>
        </p:txBody>
      </p:sp>
      <p:cxnSp>
        <p:nvCxnSpPr>
          <p:cNvPr id="40" name="Elbow Connector 39"/>
          <p:cNvCxnSpPr>
            <a:stCxn id="13" idx="3"/>
            <a:endCxn id="18" idx="1"/>
          </p:cNvCxnSpPr>
          <p:nvPr/>
        </p:nvCxnSpPr>
        <p:spPr>
          <a:xfrm flipV="1">
            <a:off x="7874212" y="2622471"/>
            <a:ext cx="1140039" cy="1641996"/>
          </a:xfrm>
          <a:prstGeom prst="bentConnector3">
            <a:avLst>
              <a:gd name="adj1" fmla="val 50000"/>
            </a:avLst>
          </a:prstGeom>
          <a:ln>
            <a:prstDash val="sys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</p:cxnSp>
      <p:cxnSp>
        <p:nvCxnSpPr>
          <p:cNvPr id="41" name="Straight Connector 40"/>
          <p:cNvCxnSpPr>
            <a:stCxn id="18" idx="2"/>
          </p:cNvCxnSpPr>
          <p:nvPr/>
        </p:nvCxnSpPr>
        <p:spPr>
          <a:xfrm flipH="1">
            <a:off x="9646262" y="2954165"/>
            <a:ext cx="1" cy="1087638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</p:cxnSp>
      <p:sp>
        <p:nvSpPr>
          <p:cNvPr id="42" name="TextBox 41"/>
          <p:cNvSpPr txBox="1"/>
          <p:nvPr/>
        </p:nvSpPr>
        <p:spPr>
          <a:xfrm>
            <a:off x="9604978" y="3309038"/>
            <a:ext cx="3609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R</a:t>
            </a:r>
            <a:r>
              <a:rPr lang="en-US" sz="1400" dirty="0" smtClean="0"/>
              <a:t>x</a:t>
            </a:r>
            <a:endParaRPr lang="en-US" sz="1400" dirty="0"/>
          </a:p>
        </p:txBody>
      </p:sp>
      <p:sp>
        <p:nvSpPr>
          <p:cNvPr id="43" name="TextBox 42"/>
          <p:cNvSpPr txBox="1"/>
          <p:nvPr/>
        </p:nvSpPr>
        <p:spPr>
          <a:xfrm>
            <a:off x="9198842" y="4465966"/>
            <a:ext cx="1567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</a:t>
            </a:r>
            <a:r>
              <a:rPr lang="en-US" smtClean="0"/>
              <a:t>ublic internet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4661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39" grpId="0"/>
      <p:bldP spid="4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Main procedures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3386" y="2200729"/>
            <a:ext cx="4680155" cy="2844800"/>
          </a:xfrm>
          <a:prstGeom prst="rect">
            <a:avLst/>
          </a:prstGeom>
        </p:spPr>
      </p:pic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5829300" y="1364556"/>
            <a:ext cx="5524500" cy="4975692"/>
          </a:xfrm>
        </p:spPr>
        <p:txBody>
          <a:bodyPr>
            <a:normAutofit fontScale="92500" lnSpcReduction="20000"/>
          </a:bodyPr>
          <a:lstStyle/>
          <a:p>
            <a:r>
              <a:rPr lang="en-US" sz="2400" b="1" dirty="0" smtClean="0"/>
              <a:t>(re-)attach: </a:t>
            </a:r>
            <a:r>
              <a:rPr lang="en-US" sz="2400" dirty="0" smtClean="0"/>
              <a:t>when Idle UE powers on or wants send traffic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 smtClean="0"/>
              <a:t>authentication via MME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 smtClean="0"/>
              <a:t>session setup with S-GW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 smtClean="0"/>
              <a:t>bearer setup</a:t>
            </a:r>
          </a:p>
          <a:p>
            <a:pPr marL="914400" lvl="1" indent="-457200">
              <a:buFont typeface="+mj-lt"/>
              <a:buAutoNum type="arabicPeriod"/>
            </a:pPr>
            <a:endParaRPr lang="en-US" sz="2000" dirty="0" smtClean="0"/>
          </a:p>
          <a:p>
            <a:r>
              <a:rPr lang="en-US" sz="2400" b="1" dirty="0" smtClean="0"/>
              <a:t>Tracking Area Update</a:t>
            </a:r>
            <a:r>
              <a:rPr lang="en-US" sz="2400" dirty="0" smtClean="0"/>
              <a:t>: periodic location update from UE to MME</a:t>
            </a:r>
          </a:p>
          <a:p>
            <a:endParaRPr lang="en-US" sz="2400" dirty="0" smtClean="0"/>
          </a:p>
          <a:p>
            <a:r>
              <a:rPr lang="en-US" sz="2400" b="1" dirty="0" smtClean="0"/>
              <a:t>Paging</a:t>
            </a:r>
            <a:r>
              <a:rPr lang="en-US" sz="2400" dirty="0" smtClean="0"/>
              <a:t>: waking up Idle UE when data needs to be delivered</a:t>
            </a:r>
          </a:p>
          <a:p>
            <a:endParaRPr lang="en-US" sz="2400" dirty="0" smtClean="0"/>
          </a:p>
          <a:p>
            <a:r>
              <a:rPr lang="en-US" sz="2400" b="1" dirty="0" smtClean="0"/>
              <a:t>Handover</a:t>
            </a:r>
            <a:r>
              <a:rPr lang="en-US" sz="2400" dirty="0" smtClean="0"/>
              <a:t>: teardown change connection of UE with </a:t>
            </a:r>
            <a:r>
              <a:rPr lang="en-US" sz="2400" dirty="0" err="1" smtClean="0"/>
              <a:t>eNodeB</a:t>
            </a:r>
            <a:r>
              <a:rPr lang="en-US" sz="2400" dirty="0" smtClean="0"/>
              <a:t> to other </a:t>
            </a:r>
            <a:r>
              <a:rPr lang="en-US" sz="2400" dirty="0" err="1" smtClean="0"/>
              <a:t>eNodeB</a:t>
            </a:r>
            <a:endParaRPr lang="en-US" sz="2400" dirty="0" smtClean="0"/>
          </a:p>
          <a:p>
            <a:endParaRPr lang="en-US" sz="2400" dirty="0" smtClean="0"/>
          </a:p>
          <a:p>
            <a:r>
              <a:rPr lang="en-US" sz="2400" b="1" dirty="0" smtClean="0"/>
              <a:t>Detach</a:t>
            </a:r>
            <a:r>
              <a:rPr lang="en-US" sz="2400" dirty="0" smtClean="0"/>
              <a:t>: tear down of bearer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3214944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vEPC</a:t>
            </a:r>
            <a:r>
              <a:rPr lang="en-GB" dirty="0" smtClean="0"/>
              <a:t> - Bearer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8672" y="1813379"/>
            <a:ext cx="5780315" cy="3340182"/>
          </a:xfrm>
          <a:prstGeom prst="rect">
            <a:avLst/>
          </a:prstGeom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852338" y="1563210"/>
            <a:ext cx="4846334" cy="4744382"/>
          </a:xfrm>
        </p:spPr>
        <p:txBody>
          <a:bodyPr/>
          <a:lstStyle/>
          <a:p>
            <a:r>
              <a:rPr lang="en-GB" dirty="0" smtClean="0"/>
              <a:t>virtual concept for a tunnel classifying UE traffic across the network</a:t>
            </a:r>
          </a:p>
          <a:p>
            <a:r>
              <a:rPr lang="en-GB" dirty="0" smtClean="0"/>
              <a:t>focus on EPS bearer = connection within EPC</a:t>
            </a:r>
          </a:p>
          <a:p>
            <a:r>
              <a:rPr lang="en-GB" dirty="0" smtClean="0"/>
              <a:t>sub-bearers:</a:t>
            </a:r>
          </a:p>
          <a:p>
            <a:pPr lvl="1"/>
            <a:r>
              <a:rPr lang="en-GB" dirty="0" smtClean="0"/>
              <a:t>radio bearer</a:t>
            </a:r>
          </a:p>
          <a:p>
            <a:pPr lvl="1"/>
            <a:r>
              <a:rPr lang="en-GB" dirty="0" smtClean="0"/>
              <a:t>S1 bearer</a:t>
            </a:r>
          </a:p>
          <a:p>
            <a:pPr lvl="1"/>
            <a:r>
              <a:rPr lang="en-GB" dirty="0" smtClean="0"/>
              <a:t>S5/S8 bearer</a:t>
            </a:r>
          </a:p>
        </p:txBody>
      </p:sp>
    </p:spTree>
    <p:extLst>
      <p:ext uri="{BB962C8B-B14F-4D97-AF65-F5344CB8AC3E}">
        <p14:creationId xmlns:p14="http://schemas.microsoft.com/office/powerpoint/2010/main" val="1497589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Radio Access Network (RAN)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10136" y="1432581"/>
            <a:ext cx="5243663" cy="4744382"/>
          </a:xfrm>
        </p:spPr>
        <p:txBody>
          <a:bodyPr/>
          <a:lstStyle/>
          <a:p>
            <a:r>
              <a:rPr lang="en-GB" dirty="0" err="1" smtClean="0"/>
              <a:t>eNodeB</a:t>
            </a:r>
            <a:r>
              <a:rPr lang="en-GB" dirty="0" smtClean="0"/>
              <a:t> (</a:t>
            </a:r>
            <a:r>
              <a:rPr lang="en-GB" dirty="0" err="1" smtClean="0"/>
              <a:t>eNB</a:t>
            </a:r>
            <a:r>
              <a:rPr lang="en-GB" dirty="0" smtClean="0"/>
              <a:t>) = mobile tower/antenna infrastructure, with main functionalities:</a:t>
            </a:r>
          </a:p>
          <a:p>
            <a:pPr lvl="1"/>
            <a:r>
              <a:rPr lang="en-GB" dirty="0" smtClean="0"/>
              <a:t>radio resource management</a:t>
            </a:r>
          </a:p>
          <a:p>
            <a:pPr lvl="1"/>
            <a:r>
              <a:rPr lang="en-GB" dirty="0" smtClean="0"/>
              <a:t>compression/encryption to UE</a:t>
            </a:r>
          </a:p>
          <a:p>
            <a:pPr lvl="1"/>
            <a:r>
              <a:rPr lang="en-GB" dirty="0" smtClean="0"/>
              <a:t>routing to S-GW</a:t>
            </a:r>
          </a:p>
          <a:p>
            <a:r>
              <a:rPr lang="en-GB" dirty="0" smtClean="0"/>
              <a:t>User Equipment (e.g. mobile phone)</a:t>
            </a:r>
          </a:p>
          <a:p>
            <a:pPr lvl="1"/>
            <a:r>
              <a:rPr lang="en-GB" dirty="0" smtClean="0"/>
              <a:t>Mobile Termination</a:t>
            </a:r>
          </a:p>
        </p:txBody>
      </p:sp>
      <p:grpSp>
        <p:nvGrpSpPr>
          <p:cNvPr id="42" name="Group 41"/>
          <p:cNvGrpSpPr/>
          <p:nvPr/>
        </p:nvGrpSpPr>
        <p:grpSpPr>
          <a:xfrm>
            <a:off x="3433505" y="7206906"/>
            <a:ext cx="6607543" cy="3046639"/>
            <a:chOff x="1416828" y="1986542"/>
            <a:chExt cx="9877015" cy="411354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59531" y="2337055"/>
              <a:ext cx="502023" cy="502023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59531" y="4596161"/>
              <a:ext cx="502023" cy="502023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16828" y="4402487"/>
              <a:ext cx="630327" cy="505985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4153859" y="2290777"/>
              <a:ext cx="1264023" cy="663388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 smtClean="0"/>
                <a:t>MME</a:t>
              </a:r>
              <a:endParaRPr lang="en-US" sz="1050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4153860" y="4596161"/>
              <a:ext cx="1264023" cy="66338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 smtClean="0"/>
                <a:t>S-GW U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4153860" y="3932773"/>
              <a:ext cx="1264023" cy="663388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 smtClean="0"/>
                <a:t>S-GW C</a:t>
              </a:r>
              <a:endParaRPr lang="en-US" sz="1050" dirty="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6610189" y="4596161"/>
              <a:ext cx="1264023" cy="66338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P</a:t>
              </a:r>
              <a:r>
                <a:rPr lang="en-US" sz="1050" dirty="0" smtClean="0"/>
                <a:t>-GW U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6610189" y="3932773"/>
              <a:ext cx="1264023" cy="663388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P</a:t>
              </a:r>
              <a:r>
                <a:rPr lang="en-US" sz="1050" dirty="0" smtClean="0"/>
                <a:t>-GW C</a:t>
              </a:r>
              <a:endParaRPr lang="en-US" sz="1050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6610187" y="2281812"/>
              <a:ext cx="1264023" cy="663388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 smtClean="0"/>
                <a:t>HSS</a:t>
              </a:r>
              <a:endParaRPr lang="en-US" sz="1050" dirty="0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667987" y="3895518"/>
              <a:ext cx="2625856" cy="1879560"/>
            </a:xfrm>
            <a:prstGeom prst="rect">
              <a:avLst/>
            </a:prstGeom>
          </p:spPr>
        </p:pic>
        <p:sp>
          <p:nvSpPr>
            <p:cNvPr id="14" name="Rectangle 13"/>
            <p:cNvSpPr/>
            <p:nvPr/>
          </p:nvSpPr>
          <p:spPr>
            <a:xfrm>
              <a:off x="9014251" y="2290777"/>
              <a:ext cx="1264023" cy="663388"/>
            </a:xfrm>
            <a:prstGeom prst="rect">
              <a:avLst/>
            </a:prstGeom>
            <a:ln>
              <a:prstDash val="sysDash"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50" smtClean="0"/>
                <a:t>PCRF</a:t>
              </a:r>
              <a:endParaRPr lang="en-US" sz="1050" dirty="0"/>
            </a:p>
          </p:txBody>
        </p:sp>
        <p:cxnSp>
          <p:nvCxnSpPr>
            <p:cNvPr id="15" name="Straight Connector 14"/>
            <p:cNvCxnSpPr/>
            <p:nvPr/>
          </p:nvCxnSpPr>
          <p:spPr>
            <a:xfrm>
              <a:off x="2710542" y="2954165"/>
              <a:ext cx="0" cy="1511801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>
              <a:endCxn id="12" idx="1"/>
            </p:cNvCxnSpPr>
            <p:nvPr/>
          </p:nvCxnSpPr>
          <p:spPr>
            <a:xfrm>
              <a:off x="2961554" y="4927855"/>
              <a:ext cx="1192306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5417883" y="4908472"/>
              <a:ext cx="1192306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endCxn id="13" idx="0"/>
            </p:cNvCxnSpPr>
            <p:nvPr/>
          </p:nvCxnSpPr>
          <p:spPr>
            <a:xfrm>
              <a:off x="4785870" y="2954165"/>
              <a:ext cx="2" cy="978608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417883" y="4264467"/>
              <a:ext cx="1192306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5417883" y="2613506"/>
              <a:ext cx="1192306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2961554" y="2622471"/>
              <a:ext cx="1192306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2" name="Lightning Bolt 21"/>
            <p:cNvSpPr/>
            <p:nvPr/>
          </p:nvSpPr>
          <p:spPr>
            <a:xfrm>
              <a:off x="2051639" y="2374368"/>
              <a:ext cx="188258" cy="248103"/>
            </a:xfrm>
            <a:prstGeom prst="lightningBol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23" name="Lightning Bolt 22"/>
            <p:cNvSpPr/>
            <p:nvPr/>
          </p:nvSpPr>
          <p:spPr>
            <a:xfrm>
              <a:off x="2103904" y="4638759"/>
              <a:ext cx="188258" cy="248103"/>
            </a:xfrm>
            <a:prstGeom prst="lightningBol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16828" y="2028819"/>
              <a:ext cx="630327" cy="505985"/>
            </a:xfrm>
            <a:prstGeom prst="rect">
              <a:avLst/>
            </a:prstGeom>
          </p:spPr>
        </p:pic>
        <p:sp>
          <p:nvSpPr>
            <p:cNvPr id="25" name="Can 24"/>
            <p:cNvSpPr/>
            <p:nvPr/>
          </p:nvSpPr>
          <p:spPr>
            <a:xfrm rot="5400000">
              <a:off x="5362607" y="3566827"/>
              <a:ext cx="153855" cy="4912656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3292329" y="4886862"/>
              <a:ext cx="739561" cy="3861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smtClean="0"/>
                <a:t>S1-U</a:t>
              </a:r>
              <a:endParaRPr lang="en-US" sz="90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5544590" y="4899442"/>
              <a:ext cx="1024007" cy="3861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smtClean="0"/>
                <a:t>S5/S8-U</a:t>
              </a:r>
              <a:endParaRPr lang="en-US" sz="90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5513040" y="3900991"/>
              <a:ext cx="1000547" cy="3861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 smtClean="0"/>
                <a:t>S5/S8-C</a:t>
              </a:r>
              <a:endParaRPr lang="en-US" sz="900" dirty="0"/>
            </a:p>
          </p:txBody>
        </p:sp>
        <p:sp>
          <p:nvSpPr>
            <p:cNvPr id="29" name="TextBox 28"/>
            <p:cNvSpPr txBox="1"/>
            <p:nvPr/>
          </p:nvSpPr>
          <p:spPr>
            <a:xfrm rot="5400000">
              <a:off x="4644492" y="3210171"/>
              <a:ext cx="590532" cy="4222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smtClean="0"/>
                <a:t>S11</a:t>
              </a:r>
              <a:endParaRPr lang="en-US" sz="900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3040453" y="2321894"/>
              <a:ext cx="1070926" cy="3861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smtClean="0"/>
                <a:t>S1-MME</a:t>
              </a:r>
              <a:endParaRPr lang="en-US" sz="90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5703263" y="2281809"/>
              <a:ext cx="639859" cy="3861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 smtClean="0"/>
                <a:t>S6a</a:t>
              </a:r>
              <a:endParaRPr lang="en-US" sz="9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2439622" y="1986542"/>
              <a:ext cx="774750" cy="4376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smtClean="0"/>
                <a:t>eNB</a:t>
              </a:r>
              <a:endParaRPr lang="en-US" sz="1050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2423443" y="5066785"/>
              <a:ext cx="774750" cy="4376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smtClean="0"/>
                <a:t>eNB</a:t>
              </a:r>
              <a:endParaRPr lang="en-US" sz="1050" dirty="0"/>
            </a:p>
          </p:txBody>
        </p:sp>
        <p:cxnSp>
          <p:nvCxnSpPr>
            <p:cNvPr id="34" name="Straight Connector 33"/>
            <p:cNvCxnSpPr/>
            <p:nvPr/>
          </p:nvCxnSpPr>
          <p:spPr>
            <a:xfrm>
              <a:off x="7874210" y="4927855"/>
              <a:ext cx="1035427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35" name="TextBox 34"/>
            <p:cNvSpPr txBox="1"/>
            <p:nvPr/>
          </p:nvSpPr>
          <p:spPr>
            <a:xfrm>
              <a:off x="8049625" y="4897508"/>
              <a:ext cx="936034" cy="4119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err="1" smtClean="0"/>
                <a:t>Gi</a:t>
              </a:r>
              <a:r>
                <a:rPr lang="en-US" sz="1000" dirty="0" smtClean="0"/>
                <a:t>/</a:t>
              </a:r>
              <a:r>
                <a:rPr lang="en-US" sz="1000" dirty="0" err="1" smtClean="0"/>
                <a:t>SGi</a:t>
              </a:r>
              <a:endParaRPr lang="en-US" sz="1000" dirty="0"/>
            </a:p>
          </p:txBody>
        </p:sp>
        <p:sp>
          <p:nvSpPr>
            <p:cNvPr id="36" name="TextBox 35"/>
            <p:cNvSpPr txBox="1"/>
            <p:nvPr/>
          </p:nvSpPr>
          <p:spPr>
            <a:xfrm rot="5400000">
              <a:off x="2669319" y="3489440"/>
              <a:ext cx="504714" cy="4222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 smtClean="0"/>
                <a:t>X2</a:t>
              </a:r>
              <a:endParaRPr lang="en-US" sz="900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8384138" y="3338110"/>
              <a:ext cx="560681" cy="3861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smtClean="0"/>
                <a:t>Gx</a:t>
              </a:r>
              <a:endParaRPr lang="en-US" sz="900" dirty="0"/>
            </a:p>
          </p:txBody>
        </p:sp>
        <p:cxnSp>
          <p:nvCxnSpPr>
            <p:cNvPr id="38" name="Elbow Connector 37"/>
            <p:cNvCxnSpPr>
              <a:stCxn id="15" idx="3"/>
              <a:endCxn id="20" idx="1"/>
            </p:cNvCxnSpPr>
            <p:nvPr/>
          </p:nvCxnSpPr>
          <p:spPr>
            <a:xfrm flipV="1">
              <a:off x="7874212" y="2622471"/>
              <a:ext cx="1140039" cy="1641996"/>
            </a:xfrm>
            <a:prstGeom prst="bentConnector3">
              <a:avLst>
                <a:gd name="adj1" fmla="val 50000"/>
              </a:avLst>
            </a:prstGeom>
            <a:ln>
              <a:prstDash val="sysDash"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</p:cxnSp>
        <p:cxnSp>
          <p:nvCxnSpPr>
            <p:cNvPr id="39" name="Straight Connector 38"/>
            <p:cNvCxnSpPr>
              <a:stCxn id="20" idx="2"/>
            </p:cNvCxnSpPr>
            <p:nvPr/>
          </p:nvCxnSpPr>
          <p:spPr>
            <a:xfrm flipH="1">
              <a:off x="9646262" y="2954165"/>
              <a:ext cx="1" cy="1087638"/>
            </a:xfrm>
            <a:prstGeom prst="line">
              <a:avLst/>
            </a:prstGeom>
            <a:ln>
              <a:prstDash val="sysDash"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</p:cxnSp>
        <p:sp>
          <p:nvSpPr>
            <p:cNvPr id="40" name="TextBox 39"/>
            <p:cNvSpPr txBox="1"/>
            <p:nvPr/>
          </p:nvSpPr>
          <p:spPr>
            <a:xfrm>
              <a:off x="9604978" y="3309037"/>
              <a:ext cx="543087" cy="3861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/>
                <a:t>R</a:t>
              </a:r>
              <a:r>
                <a:rPr lang="en-US" sz="900" dirty="0" smtClean="0"/>
                <a:t>x</a:t>
              </a:r>
              <a:endParaRPr lang="en-US" sz="900" dirty="0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9198841" y="4465966"/>
              <a:ext cx="1874411" cy="4376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/>
                <a:t>p</a:t>
              </a:r>
              <a:r>
                <a:rPr lang="en-US" sz="1050" smtClean="0"/>
                <a:t>ublic internet</a:t>
              </a:r>
              <a:endParaRPr lang="en-US" sz="1050" dirty="0"/>
            </a:p>
          </p:txBody>
        </p:sp>
      </p:grpSp>
      <p:grpSp>
        <p:nvGrpSpPr>
          <p:cNvPr id="86" name="Group 85"/>
          <p:cNvGrpSpPr/>
          <p:nvPr/>
        </p:nvGrpSpPr>
        <p:grpSpPr>
          <a:xfrm>
            <a:off x="751523" y="1615254"/>
            <a:ext cx="5180004" cy="4407002"/>
            <a:chOff x="6173796" y="1698171"/>
            <a:chExt cx="5180004" cy="4407002"/>
          </a:xfrm>
        </p:grpSpPr>
        <p:pic>
          <p:nvPicPr>
            <p:cNvPr id="44" name="Picture 4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570683" y="2332972"/>
              <a:ext cx="502023" cy="502023"/>
            </a:xfrm>
            <a:prstGeom prst="rect">
              <a:avLst/>
            </a:prstGeom>
          </p:spPr>
        </p:pic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570683" y="4592078"/>
              <a:ext cx="502023" cy="502023"/>
            </a:xfrm>
            <a:prstGeom prst="rect">
              <a:avLst/>
            </a:prstGeom>
          </p:spPr>
        </p:pic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7980" y="4398404"/>
              <a:ext cx="630327" cy="505985"/>
            </a:xfrm>
            <a:prstGeom prst="rect">
              <a:avLst/>
            </a:prstGeom>
          </p:spPr>
        </p:pic>
        <p:cxnSp>
          <p:nvCxnSpPr>
            <p:cNvPr id="55" name="Straight Connector 54"/>
            <p:cNvCxnSpPr/>
            <p:nvPr/>
          </p:nvCxnSpPr>
          <p:spPr>
            <a:xfrm>
              <a:off x="7821694" y="2950082"/>
              <a:ext cx="0" cy="1511801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>
              <a:off x="8072706" y="4923772"/>
              <a:ext cx="1192306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>
              <a:off x="8072706" y="2618388"/>
              <a:ext cx="1192306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62" name="Lightning Bolt 61"/>
            <p:cNvSpPr/>
            <p:nvPr/>
          </p:nvSpPr>
          <p:spPr>
            <a:xfrm>
              <a:off x="7162791" y="2370285"/>
              <a:ext cx="188258" cy="248103"/>
            </a:xfrm>
            <a:prstGeom prst="lightningBol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Lightning Bolt 62"/>
            <p:cNvSpPr/>
            <p:nvPr/>
          </p:nvSpPr>
          <p:spPr>
            <a:xfrm>
              <a:off x="7215056" y="4634676"/>
              <a:ext cx="188258" cy="248103"/>
            </a:xfrm>
            <a:prstGeom prst="lightningBol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4" name="Picture 6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7980" y="2024736"/>
              <a:ext cx="630327" cy="505985"/>
            </a:xfrm>
            <a:prstGeom prst="rect">
              <a:avLst/>
            </a:prstGeom>
          </p:spPr>
        </p:pic>
        <p:sp>
          <p:nvSpPr>
            <p:cNvPr id="66" name="TextBox 65"/>
            <p:cNvSpPr txBox="1"/>
            <p:nvPr/>
          </p:nvSpPr>
          <p:spPr>
            <a:xfrm>
              <a:off x="8403482" y="4882779"/>
              <a:ext cx="52770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smtClean="0"/>
                <a:t>S1-U</a:t>
              </a:r>
              <a:endParaRPr lang="en-US" sz="1400"/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8300599" y="2340447"/>
              <a:ext cx="80823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smtClean="0"/>
                <a:t>S1-MME</a:t>
              </a:r>
              <a:endParaRPr lang="en-US" sz="1400"/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7550774" y="1982459"/>
              <a:ext cx="5741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eNB</a:t>
              </a:r>
              <a:endParaRPr lang="en-US" dirty="0"/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7534596" y="5062701"/>
              <a:ext cx="5741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eNB</a:t>
              </a:r>
              <a:endParaRPr lang="en-US" dirty="0"/>
            </a:p>
          </p:txBody>
        </p:sp>
        <p:sp>
          <p:nvSpPr>
            <p:cNvPr id="77" name="TextBox 76"/>
            <p:cNvSpPr txBox="1"/>
            <p:nvPr/>
          </p:nvSpPr>
          <p:spPr>
            <a:xfrm rot="5400000">
              <a:off x="7755964" y="3487917"/>
              <a:ext cx="36901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X2</a:t>
              </a:r>
              <a:endParaRPr lang="en-US" sz="1400" dirty="0"/>
            </a:p>
          </p:txBody>
        </p:sp>
        <p:sp>
          <p:nvSpPr>
            <p:cNvPr id="83" name="Rectangle 82"/>
            <p:cNvSpPr/>
            <p:nvPr/>
          </p:nvSpPr>
          <p:spPr>
            <a:xfrm>
              <a:off x="9265012" y="2332972"/>
              <a:ext cx="2088788" cy="2857584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/>
                <a:t>EPC</a:t>
              </a:r>
              <a:endParaRPr lang="en-GB" dirty="0"/>
            </a:p>
          </p:txBody>
        </p:sp>
        <p:sp>
          <p:nvSpPr>
            <p:cNvPr id="84" name="Rounded Rectangle 83"/>
            <p:cNvSpPr/>
            <p:nvPr/>
          </p:nvSpPr>
          <p:spPr>
            <a:xfrm>
              <a:off x="6301052" y="1698171"/>
              <a:ext cx="1983346" cy="3967843"/>
            </a:xfrm>
            <a:prstGeom prst="round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6173796" y="5735841"/>
              <a:ext cx="22557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mtClean="0"/>
                <a:t>Radio Access Network</a:t>
              </a:r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3982720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1353800" cy="836146"/>
          </a:xfrm>
        </p:spPr>
        <p:txBody>
          <a:bodyPr>
            <a:normAutofit/>
          </a:bodyPr>
          <a:lstStyle/>
          <a:p>
            <a:r>
              <a:rPr lang="en-GB" dirty="0" err="1" smtClean="0"/>
              <a:t>vEPC</a:t>
            </a:r>
            <a:r>
              <a:rPr lang="mr-IN" dirty="0" smtClean="0"/>
              <a:t>–</a:t>
            </a:r>
            <a:r>
              <a:rPr lang="en-GB" dirty="0" smtClean="0"/>
              <a:t> Mobility Management Entity (MME) 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Handles </a:t>
            </a:r>
            <a:r>
              <a:rPr lang="en-US" dirty="0"/>
              <a:t>all </a:t>
            </a:r>
            <a:r>
              <a:rPr lang="en-US" b="1" dirty="0"/>
              <a:t>control </a:t>
            </a:r>
            <a:r>
              <a:rPr lang="en-US" b="1" dirty="0" smtClean="0"/>
              <a:t>operations (attachment, handover, etc.)</a:t>
            </a:r>
          </a:p>
          <a:p>
            <a:r>
              <a:rPr lang="en-US" dirty="0"/>
              <a:t>M</a:t>
            </a:r>
            <a:r>
              <a:rPr lang="en-US" dirty="0" smtClean="0"/>
              <a:t>aintains </a:t>
            </a:r>
            <a:r>
              <a:rPr lang="en-US" dirty="0"/>
              <a:t>connection to </a:t>
            </a:r>
            <a:r>
              <a:rPr lang="en-US" dirty="0" err="1"/>
              <a:t>eNodeBs</a:t>
            </a:r>
            <a:r>
              <a:rPr lang="en-US" dirty="0"/>
              <a:t> through S1AP interface, HSS through S6 interface and serving GW through S11 interface as per 3GPP standards. </a:t>
            </a:r>
          </a:p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1516" y="3499398"/>
            <a:ext cx="502023" cy="50202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1516" y="5758504"/>
            <a:ext cx="502023" cy="50202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345844" y="3453120"/>
            <a:ext cx="1264023" cy="66338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MME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345845" y="5758504"/>
            <a:ext cx="1264023" cy="66338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S-GW U</a:t>
            </a:r>
          </a:p>
        </p:txBody>
      </p:sp>
      <p:sp>
        <p:nvSpPr>
          <p:cNvPr id="9" name="Rectangle 8"/>
          <p:cNvSpPr/>
          <p:nvPr/>
        </p:nvSpPr>
        <p:spPr>
          <a:xfrm>
            <a:off x="5345845" y="5095116"/>
            <a:ext cx="1264023" cy="66338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S-GW C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7802172" y="3444155"/>
            <a:ext cx="1264023" cy="66338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HSS</a:t>
            </a:r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3902527" y="4116508"/>
            <a:ext cx="0" cy="151180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endCxn id="12" idx="1"/>
          </p:cNvCxnSpPr>
          <p:nvPr/>
        </p:nvCxnSpPr>
        <p:spPr>
          <a:xfrm>
            <a:off x="4153539" y="6090198"/>
            <a:ext cx="1192306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977855" y="4116508"/>
            <a:ext cx="2" cy="97860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609868" y="3775849"/>
            <a:ext cx="1192306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4153539" y="3784814"/>
            <a:ext cx="1192306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4484315" y="6049205"/>
            <a:ext cx="5277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S1-U</a:t>
            </a:r>
            <a:endParaRPr lang="en-US" sz="1400"/>
          </a:p>
        </p:txBody>
      </p:sp>
      <p:sp>
        <p:nvSpPr>
          <p:cNvPr id="28" name="TextBox 27"/>
          <p:cNvSpPr txBox="1"/>
          <p:nvPr/>
        </p:nvSpPr>
        <p:spPr>
          <a:xfrm rot="5400000">
            <a:off x="5907162" y="4429762"/>
            <a:ext cx="4491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S11</a:t>
            </a:r>
            <a:endParaRPr lang="en-US" sz="1400" dirty="0"/>
          </a:p>
        </p:txBody>
      </p:sp>
      <p:sp>
        <p:nvSpPr>
          <p:cNvPr id="29" name="TextBox 28"/>
          <p:cNvSpPr txBox="1"/>
          <p:nvPr/>
        </p:nvSpPr>
        <p:spPr>
          <a:xfrm>
            <a:off x="4381432" y="3506873"/>
            <a:ext cx="8082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S1-MME</a:t>
            </a:r>
            <a:endParaRPr lang="en-US" sz="1400"/>
          </a:p>
        </p:txBody>
      </p:sp>
      <p:sp>
        <p:nvSpPr>
          <p:cNvPr id="30" name="TextBox 29"/>
          <p:cNvSpPr txBox="1"/>
          <p:nvPr/>
        </p:nvSpPr>
        <p:spPr>
          <a:xfrm>
            <a:off x="7010085" y="3474129"/>
            <a:ext cx="4443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S6a</a:t>
            </a:r>
            <a:endParaRPr lang="en-US" sz="1400" dirty="0"/>
          </a:p>
        </p:txBody>
      </p:sp>
      <p:sp>
        <p:nvSpPr>
          <p:cNvPr id="31" name="TextBox 30"/>
          <p:cNvSpPr txBox="1"/>
          <p:nvPr/>
        </p:nvSpPr>
        <p:spPr>
          <a:xfrm>
            <a:off x="3631607" y="3148885"/>
            <a:ext cx="574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eNB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3615429" y="6229127"/>
            <a:ext cx="574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eNB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 rot="5400000">
            <a:off x="3836797" y="4654343"/>
            <a:ext cx="3690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X2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07245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vEPC</a:t>
            </a:r>
            <a:r>
              <a:rPr lang="en-GB" dirty="0" smtClean="0"/>
              <a:t> </a:t>
            </a:r>
            <a:r>
              <a:rPr lang="mr-IN" dirty="0" smtClean="0"/>
              <a:t>–</a:t>
            </a:r>
            <a:r>
              <a:rPr lang="en-GB" dirty="0" smtClean="0"/>
              <a:t> Home Subscriber Server (HSS)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43445"/>
            <a:ext cx="10515600" cy="4833517"/>
          </a:xfrm>
        </p:spPr>
        <p:txBody>
          <a:bodyPr/>
          <a:lstStyle/>
          <a:p>
            <a:r>
              <a:rPr lang="en-US" dirty="0" smtClean="0"/>
              <a:t>database </a:t>
            </a:r>
            <a:r>
              <a:rPr lang="en-US" dirty="0"/>
              <a:t>for UE (User Entity) </a:t>
            </a:r>
            <a:r>
              <a:rPr lang="en-US" b="1" dirty="0"/>
              <a:t>authentication</a:t>
            </a:r>
            <a:r>
              <a:rPr lang="en-US" dirty="0"/>
              <a:t> </a:t>
            </a:r>
            <a:r>
              <a:rPr lang="en-US" dirty="0" smtClean="0"/>
              <a:t>information</a:t>
            </a:r>
            <a:endParaRPr lang="en-GB" dirty="0"/>
          </a:p>
        </p:txBody>
      </p:sp>
      <p:sp>
        <p:nvSpPr>
          <p:cNvPr id="4" name="Slide Number Placeholder 3"/>
          <p:cNvSpPr txBox="1">
            <a:spLocks/>
          </p:cNvSpPr>
          <p:nvPr/>
        </p:nvSpPr>
        <p:spPr>
          <a:xfrm>
            <a:off x="94488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36D9EE6-BE68-AA43-800B-9255F837AE64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9531" y="2337055"/>
            <a:ext cx="502023" cy="50202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9531" y="4596161"/>
            <a:ext cx="502023" cy="50202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6828" y="4402487"/>
            <a:ext cx="630327" cy="50598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153859" y="2290777"/>
            <a:ext cx="1264023" cy="66338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MME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153860" y="4596161"/>
            <a:ext cx="1264023" cy="66338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S-GW U</a:t>
            </a:r>
          </a:p>
        </p:txBody>
      </p:sp>
      <p:sp>
        <p:nvSpPr>
          <p:cNvPr id="10" name="Rectangle 9"/>
          <p:cNvSpPr/>
          <p:nvPr/>
        </p:nvSpPr>
        <p:spPr>
          <a:xfrm>
            <a:off x="4153860" y="3932773"/>
            <a:ext cx="1264023" cy="66338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S-GW C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610189" y="4596161"/>
            <a:ext cx="1264023" cy="66338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</a:t>
            </a:r>
            <a:r>
              <a:rPr lang="en-US" dirty="0" smtClean="0">
                <a:solidFill>
                  <a:schemeClr val="bg1"/>
                </a:solidFill>
              </a:rPr>
              <a:t>-GW U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610189" y="3932773"/>
            <a:ext cx="1264023" cy="66338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</a:t>
            </a:r>
            <a:r>
              <a:rPr lang="en-US" dirty="0" smtClean="0">
                <a:solidFill>
                  <a:schemeClr val="bg1"/>
                </a:solidFill>
              </a:rPr>
              <a:t>-GW C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610187" y="2281812"/>
            <a:ext cx="1264023" cy="66338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HSS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7987" y="3895518"/>
            <a:ext cx="2625856" cy="187956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9014251" y="2290777"/>
            <a:ext cx="1264023" cy="66338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prstDash val="sys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bg1"/>
                </a:solidFill>
              </a:rPr>
              <a:t>PCRF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>
            <a:off x="2710542" y="2954165"/>
            <a:ext cx="0" cy="151180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endCxn id="12" idx="1"/>
          </p:cNvCxnSpPr>
          <p:nvPr/>
        </p:nvCxnSpPr>
        <p:spPr>
          <a:xfrm>
            <a:off x="2961554" y="4927855"/>
            <a:ext cx="1192306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417883" y="4908472"/>
            <a:ext cx="1192306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endCxn id="13" idx="0"/>
          </p:cNvCxnSpPr>
          <p:nvPr/>
        </p:nvCxnSpPr>
        <p:spPr>
          <a:xfrm>
            <a:off x="4785870" y="2954165"/>
            <a:ext cx="2" cy="97860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5417883" y="4264467"/>
            <a:ext cx="1192306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5417883" y="2613506"/>
            <a:ext cx="1192306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2961554" y="2622471"/>
            <a:ext cx="1192306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Lightning Bolt 22"/>
          <p:cNvSpPr/>
          <p:nvPr/>
        </p:nvSpPr>
        <p:spPr>
          <a:xfrm>
            <a:off x="2051639" y="2374368"/>
            <a:ext cx="188258" cy="248103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Lightning Bolt 23"/>
          <p:cNvSpPr/>
          <p:nvPr/>
        </p:nvSpPr>
        <p:spPr>
          <a:xfrm>
            <a:off x="2103904" y="4638759"/>
            <a:ext cx="188258" cy="248103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6828" y="2028819"/>
            <a:ext cx="630327" cy="505985"/>
          </a:xfrm>
          <a:prstGeom prst="rect">
            <a:avLst/>
          </a:prstGeom>
        </p:spPr>
      </p:pic>
      <p:sp>
        <p:nvSpPr>
          <p:cNvPr id="26" name="Can 25"/>
          <p:cNvSpPr/>
          <p:nvPr/>
        </p:nvSpPr>
        <p:spPr>
          <a:xfrm rot="5400000">
            <a:off x="5362607" y="3566827"/>
            <a:ext cx="153855" cy="4912656"/>
          </a:xfrm>
          <a:prstGeom prst="can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292330" y="4886862"/>
            <a:ext cx="5277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S1-U</a:t>
            </a:r>
            <a:endParaRPr lang="en-US" sz="1400"/>
          </a:p>
        </p:txBody>
      </p:sp>
      <p:sp>
        <p:nvSpPr>
          <p:cNvPr id="28" name="TextBox 27"/>
          <p:cNvSpPr txBox="1"/>
          <p:nvPr/>
        </p:nvSpPr>
        <p:spPr>
          <a:xfrm>
            <a:off x="5665013" y="4901181"/>
            <a:ext cx="7697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S5/S8-U</a:t>
            </a:r>
            <a:endParaRPr lang="en-US" sz="1400"/>
          </a:p>
        </p:txBody>
      </p:sp>
      <p:sp>
        <p:nvSpPr>
          <p:cNvPr id="29" name="TextBox 28"/>
          <p:cNvSpPr txBox="1"/>
          <p:nvPr/>
        </p:nvSpPr>
        <p:spPr>
          <a:xfrm>
            <a:off x="5665013" y="3956690"/>
            <a:ext cx="7505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S5/S8-C</a:t>
            </a:r>
            <a:endParaRPr lang="en-US" sz="1400" dirty="0"/>
          </a:p>
        </p:txBody>
      </p:sp>
      <p:sp>
        <p:nvSpPr>
          <p:cNvPr id="30" name="TextBox 29"/>
          <p:cNvSpPr txBox="1"/>
          <p:nvPr/>
        </p:nvSpPr>
        <p:spPr>
          <a:xfrm rot="5400000">
            <a:off x="4715177" y="3267419"/>
            <a:ext cx="4491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S11</a:t>
            </a:r>
            <a:endParaRPr lang="en-US" sz="1400" dirty="0"/>
          </a:p>
        </p:txBody>
      </p:sp>
      <p:sp>
        <p:nvSpPr>
          <p:cNvPr id="31" name="TextBox 30"/>
          <p:cNvSpPr txBox="1"/>
          <p:nvPr/>
        </p:nvSpPr>
        <p:spPr>
          <a:xfrm>
            <a:off x="3189447" y="2344530"/>
            <a:ext cx="8082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S1-MME</a:t>
            </a:r>
            <a:endParaRPr lang="en-US" sz="1400"/>
          </a:p>
        </p:txBody>
      </p:sp>
      <p:sp>
        <p:nvSpPr>
          <p:cNvPr id="32" name="TextBox 31"/>
          <p:cNvSpPr txBox="1"/>
          <p:nvPr/>
        </p:nvSpPr>
        <p:spPr>
          <a:xfrm>
            <a:off x="5818100" y="2311786"/>
            <a:ext cx="4443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S6a</a:t>
            </a:r>
            <a:endParaRPr lang="en-US" sz="1400" dirty="0"/>
          </a:p>
        </p:txBody>
      </p:sp>
      <p:sp>
        <p:nvSpPr>
          <p:cNvPr id="33" name="TextBox 32"/>
          <p:cNvSpPr txBox="1"/>
          <p:nvPr/>
        </p:nvSpPr>
        <p:spPr>
          <a:xfrm>
            <a:off x="2439622" y="1986542"/>
            <a:ext cx="574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eNB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2423444" y="5066784"/>
            <a:ext cx="574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eNB</a:t>
            </a:r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7874210" y="4927855"/>
            <a:ext cx="1035427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8049625" y="4897507"/>
            <a:ext cx="7104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/>
              <a:t>Gi</a:t>
            </a:r>
            <a:r>
              <a:rPr lang="en-US" sz="1600" dirty="0" smtClean="0"/>
              <a:t>/</a:t>
            </a:r>
            <a:r>
              <a:rPr lang="en-US" sz="1600" dirty="0" err="1" smtClean="0"/>
              <a:t>SGi</a:t>
            </a:r>
            <a:endParaRPr lang="en-US" sz="1600" dirty="0"/>
          </a:p>
        </p:txBody>
      </p:sp>
      <p:sp>
        <p:nvSpPr>
          <p:cNvPr id="37" name="TextBox 36"/>
          <p:cNvSpPr txBox="1"/>
          <p:nvPr/>
        </p:nvSpPr>
        <p:spPr>
          <a:xfrm>
            <a:off x="5105500" y="6088401"/>
            <a:ext cx="668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bearer</a:t>
            </a:r>
            <a:endParaRPr lang="en-US" sz="1400" dirty="0"/>
          </a:p>
        </p:txBody>
      </p:sp>
      <p:sp>
        <p:nvSpPr>
          <p:cNvPr id="38" name="TextBox 37"/>
          <p:cNvSpPr txBox="1"/>
          <p:nvPr/>
        </p:nvSpPr>
        <p:spPr>
          <a:xfrm rot="5400000">
            <a:off x="2644812" y="3492000"/>
            <a:ext cx="3690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X2</a:t>
            </a:r>
            <a:endParaRPr lang="en-US" sz="1400" dirty="0"/>
          </a:p>
        </p:txBody>
      </p:sp>
      <p:sp>
        <p:nvSpPr>
          <p:cNvPr id="39" name="TextBox 38"/>
          <p:cNvSpPr txBox="1"/>
          <p:nvPr/>
        </p:nvSpPr>
        <p:spPr>
          <a:xfrm>
            <a:off x="8384139" y="3338111"/>
            <a:ext cx="3759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Gx</a:t>
            </a:r>
            <a:endParaRPr lang="en-US" sz="1400" dirty="0"/>
          </a:p>
        </p:txBody>
      </p:sp>
      <p:cxnSp>
        <p:nvCxnSpPr>
          <p:cNvPr id="40" name="Elbow Connector 39"/>
          <p:cNvCxnSpPr>
            <a:stCxn id="15" idx="3"/>
            <a:endCxn id="20" idx="1"/>
          </p:cNvCxnSpPr>
          <p:nvPr/>
        </p:nvCxnSpPr>
        <p:spPr>
          <a:xfrm flipV="1">
            <a:off x="7874212" y="2622471"/>
            <a:ext cx="1140039" cy="1641996"/>
          </a:xfrm>
          <a:prstGeom prst="bentConnector3">
            <a:avLst>
              <a:gd name="adj1" fmla="val 50000"/>
            </a:avLst>
          </a:prstGeom>
          <a:ln>
            <a:prstDash val="sys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</p:cxnSp>
      <p:cxnSp>
        <p:nvCxnSpPr>
          <p:cNvPr id="41" name="Straight Connector 40"/>
          <p:cNvCxnSpPr>
            <a:stCxn id="20" idx="2"/>
          </p:cNvCxnSpPr>
          <p:nvPr/>
        </p:nvCxnSpPr>
        <p:spPr>
          <a:xfrm flipH="1">
            <a:off x="9646262" y="2954165"/>
            <a:ext cx="1" cy="1087638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</p:cxnSp>
      <p:sp>
        <p:nvSpPr>
          <p:cNvPr id="42" name="TextBox 41"/>
          <p:cNvSpPr txBox="1"/>
          <p:nvPr/>
        </p:nvSpPr>
        <p:spPr>
          <a:xfrm>
            <a:off x="9604978" y="3309038"/>
            <a:ext cx="3609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R</a:t>
            </a:r>
            <a:r>
              <a:rPr lang="en-US" sz="1400" dirty="0" smtClean="0"/>
              <a:t>x</a:t>
            </a:r>
            <a:endParaRPr lang="en-US" sz="1400" dirty="0"/>
          </a:p>
        </p:txBody>
      </p:sp>
      <p:sp>
        <p:nvSpPr>
          <p:cNvPr id="43" name="TextBox 42"/>
          <p:cNvSpPr txBox="1"/>
          <p:nvPr/>
        </p:nvSpPr>
        <p:spPr>
          <a:xfrm>
            <a:off x="9198842" y="4465966"/>
            <a:ext cx="1567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</a:t>
            </a:r>
            <a:r>
              <a:rPr lang="en-US" smtClean="0"/>
              <a:t>ublic internet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2477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39" grpId="0"/>
      <p:bldP spid="4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err="1"/>
              <a:t>vEPC</a:t>
            </a:r>
            <a:r>
              <a:rPr lang="en-GB" dirty="0"/>
              <a:t> </a:t>
            </a:r>
            <a:r>
              <a:rPr lang="mr-IN" dirty="0"/>
              <a:t>–</a:t>
            </a:r>
            <a:r>
              <a:rPr lang="en-GB" dirty="0"/>
              <a:t> </a:t>
            </a:r>
            <a:r>
              <a:rPr lang="en-GB" dirty="0" smtClean="0"/>
              <a:t>Policy and Charging Rules Function (PCRF)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database </a:t>
            </a:r>
            <a:r>
              <a:rPr lang="en-US" dirty="0"/>
              <a:t>for </a:t>
            </a:r>
            <a:r>
              <a:rPr lang="en-US" b="1" dirty="0"/>
              <a:t>UE charging and policy </a:t>
            </a:r>
            <a:r>
              <a:rPr lang="en-US" dirty="0"/>
              <a:t>related </a:t>
            </a:r>
            <a:r>
              <a:rPr lang="en-US" dirty="0" smtClean="0"/>
              <a:t>information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9531" y="2337055"/>
            <a:ext cx="502023" cy="50202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9531" y="4596161"/>
            <a:ext cx="502023" cy="50202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6828" y="4402487"/>
            <a:ext cx="630327" cy="50598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153859" y="2290777"/>
            <a:ext cx="1264023" cy="66338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MME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153860" y="4596161"/>
            <a:ext cx="1264023" cy="66338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S-GW U</a:t>
            </a:r>
          </a:p>
        </p:txBody>
      </p:sp>
      <p:sp>
        <p:nvSpPr>
          <p:cNvPr id="9" name="Rectangle 8"/>
          <p:cNvSpPr/>
          <p:nvPr/>
        </p:nvSpPr>
        <p:spPr>
          <a:xfrm>
            <a:off x="4153860" y="3932773"/>
            <a:ext cx="1264023" cy="66338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S-GW C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6610189" y="4596161"/>
            <a:ext cx="1264023" cy="66338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</a:t>
            </a:r>
            <a:r>
              <a:rPr lang="en-US" dirty="0" smtClean="0"/>
              <a:t>-GW U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610189" y="3932773"/>
            <a:ext cx="1264023" cy="66338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</a:t>
            </a:r>
            <a:r>
              <a:rPr lang="en-US" dirty="0" smtClean="0"/>
              <a:t>-GW C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6610187" y="2281812"/>
            <a:ext cx="1264023" cy="66338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HSS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7987" y="3895518"/>
            <a:ext cx="2625856" cy="187956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9014251" y="2290777"/>
            <a:ext cx="1264023" cy="66338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prstDash val="sys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/>
              <a:t>PCRF</a:t>
            </a:r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710542" y="2954165"/>
            <a:ext cx="0" cy="151180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endCxn id="12" idx="1"/>
          </p:cNvCxnSpPr>
          <p:nvPr/>
        </p:nvCxnSpPr>
        <p:spPr>
          <a:xfrm>
            <a:off x="2961554" y="4927855"/>
            <a:ext cx="1192306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5417883" y="4908472"/>
            <a:ext cx="1192306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endCxn id="13" idx="0"/>
          </p:cNvCxnSpPr>
          <p:nvPr/>
        </p:nvCxnSpPr>
        <p:spPr>
          <a:xfrm>
            <a:off x="4785870" y="2954165"/>
            <a:ext cx="2" cy="97860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5417883" y="4264467"/>
            <a:ext cx="1192306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5417883" y="2613506"/>
            <a:ext cx="1192306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2961554" y="2622471"/>
            <a:ext cx="1192306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Lightning Bolt 21"/>
          <p:cNvSpPr/>
          <p:nvPr/>
        </p:nvSpPr>
        <p:spPr>
          <a:xfrm>
            <a:off x="2051639" y="2374368"/>
            <a:ext cx="188258" cy="248103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Lightning Bolt 22"/>
          <p:cNvSpPr/>
          <p:nvPr/>
        </p:nvSpPr>
        <p:spPr>
          <a:xfrm>
            <a:off x="2103904" y="4638759"/>
            <a:ext cx="188258" cy="248103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6828" y="2028819"/>
            <a:ext cx="630327" cy="505985"/>
          </a:xfrm>
          <a:prstGeom prst="rect">
            <a:avLst/>
          </a:prstGeom>
        </p:spPr>
      </p:pic>
      <p:sp>
        <p:nvSpPr>
          <p:cNvPr id="25" name="Can 24"/>
          <p:cNvSpPr/>
          <p:nvPr/>
        </p:nvSpPr>
        <p:spPr>
          <a:xfrm rot="5400000">
            <a:off x="5362607" y="3566827"/>
            <a:ext cx="153855" cy="4912656"/>
          </a:xfrm>
          <a:prstGeom prst="can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3292330" y="4886862"/>
            <a:ext cx="5277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S1-U</a:t>
            </a:r>
            <a:endParaRPr lang="en-US" sz="1400"/>
          </a:p>
        </p:txBody>
      </p:sp>
      <p:sp>
        <p:nvSpPr>
          <p:cNvPr id="27" name="TextBox 26"/>
          <p:cNvSpPr txBox="1"/>
          <p:nvPr/>
        </p:nvSpPr>
        <p:spPr>
          <a:xfrm>
            <a:off x="5665013" y="4901181"/>
            <a:ext cx="7697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S5/S8-U</a:t>
            </a:r>
            <a:endParaRPr lang="en-US" sz="1400"/>
          </a:p>
        </p:txBody>
      </p:sp>
      <p:sp>
        <p:nvSpPr>
          <p:cNvPr id="28" name="TextBox 27"/>
          <p:cNvSpPr txBox="1"/>
          <p:nvPr/>
        </p:nvSpPr>
        <p:spPr>
          <a:xfrm>
            <a:off x="5665013" y="3956690"/>
            <a:ext cx="7505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S5/S8-C</a:t>
            </a:r>
            <a:endParaRPr lang="en-US" sz="1400" dirty="0"/>
          </a:p>
        </p:txBody>
      </p:sp>
      <p:sp>
        <p:nvSpPr>
          <p:cNvPr id="29" name="TextBox 28"/>
          <p:cNvSpPr txBox="1"/>
          <p:nvPr/>
        </p:nvSpPr>
        <p:spPr>
          <a:xfrm rot="5400000">
            <a:off x="4715177" y="3267419"/>
            <a:ext cx="4491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S11</a:t>
            </a:r>
            <a:endParaRPr lang="en-US" sz="1400" dirty="0"/>
          </a:p>
        </p:txBody>
      </p:sp>
      <p:sp>
        <p:nvSpPr>
          <p:cNvPr id="30" name="TextBox 29"/>
          <p:cNvSpPr txBox="1"/>
          <p:nvPr/>
        </p:nvSpPr>
        <p:spPr>
          <a:xfrm>
            <a:off x="3189447" y="2344530"/>
            <a:ext cx="8082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S1-MME</a:t>
            </a:r>
            <a:endParaRPr lang="en-US" sz="1400"/>
          </a:p>
        </p:txBody>
      </p:sp>
      <p:sp>
        <p:nvSpPr>
          <p:cNvPr id="31" name="TextBox 30"/>
          <p:cNvSpPr txBox="1"/>
          <p:nvPr/>
        </p:nvSpPr>
        <p:spPr>
          <a:xfrm>
            <a:off x="5818100" y="2311786"/>
            <a:ext cx="4443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S6a</a:t>
            </a:r>
            <a:endParaRPr lang="en-US" sz="1400" dirty="0"/>
          </a:p>
        </p:txBody>
      </p:sp>
      <p:sp>
        <p:nvSpPr>
          <p:cNvPr id="32" name="TextBox 31"/>
          <p:cNvSpPr txBox="1"/>
          <p:nvPr/>
        </p:nvSpPr>
        <p:spPr>
          <a:xfrm>
            <a:off x="2439622" y="1986542"/>
            <a:ext cx="574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eNB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2423444" y="5066784"/>
            <a:ext cx="574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eNB</a:t>
            </a:r>
            <a:endParaRPr lang="en-US" dirty="0"/>
          </a:p>
        </p:txBody>
      </p:sp>
      <p:cxnSp>
        <p:nvCxnSpPr>
          <p:cNvPr id="34" name="Straight Connector 33"/>
          <p:cNvCxnSpPr/>
          <p:nvPr/>
        </p:nvCxnSpPr>
        <p:spPr>
          <a:xfrm>
            <a:off x="7874210" y="4927855"/>
            <a:ext cx="1035427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8049625" y="4897507"/>
            <a:ext cx="7104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/>
              <a:t>Gi</a:t>
            </a:r>
            <a:r>
              <a:rPr lang="en-US" sz="1600" dirty="0" smtClean="0"/>
              <a:t>/</a:t>
            </a:r>
            <a:r>
              <a:rPr lang="en-US" sz="1600" dirty="0" err="1" smtClean="0"/>
              <a:t>SGi</a:t>
            </a:r>
            <a:endParaRPr lang="en-US" sz="1600" dirty="0"/>
          </a:p>
        </p:txBody>
      </p:sp>
      <p:sp>
        <p:nvSpPr>
          <p:cNvPr id="36" name="TextBox 35"/>
          <p:cNvSpPr txBox="1"/>
          <p:nvPr/>
        </p:nvSpPr>
        <p:spPr>
          <a:xfrm>
            <a:off x="5105500" y="6088401"/>
            <a:ext cx="668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bearer</a:t>
            </a:r>
            <a:endParaRPr lang="en-US" sz="1400" dirty="0"/>
          </a:p>
        </p:txBody>
      </p:sp>
      <p:sp>
        <p:nvSpPr>
          <p:cNvPr id="37" name="TextBox 36"/>
          <p:cNvSpPr txBox="1"/>
          <p:nvPr/>
        </p:nvSpPr>
        <p:spPr>
          <a:xfrm rot="5400000">
            <a:off x="2644812" y="3492000"/>
            <a:ext cx="3690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X2</a:t>
            </a:r>
            <a:endParaRPr lang="en-US" sz="1400" dirty="0"/>
          </a:p>
        </p:txBody>
      </p:sp>
      <p:sp>
        <p:nvSpPr>
          <p:cNvPr id="38" name="TextBox 37"/>
          <p:cNvSpPr txBox="1"/>
          <p:nvPr/>
        </p:nvSpPr>
        <p:spPr>
          <a:xfrm>
            <a:off x="8384139" y="3338111"/>
            <a:ext cx="3759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Gx</a:t>
            </a:r>
            <a:endParaRPr lang="en-US" sz="1400" dirty="0"/>
          </a:p>
        </p:txBody>
      </p:sp>
      <p:cxnSp>
        <p:nvCxnSpPr>
          <p:cNvPr id="39" name="Elbow Connector 38"/>
          <p:cNvCxnSpPr>
            <a:stCxn id="15" idx="3"/>
            <a:endCxn id="20" idx="1"/>
          </p:cNvCxnSpPr>
          <p:nvPr/>
        </p:nvCxnSpPr>
        <p:spPr>
          <a:xfrm flipV="1">
            <a:off x="7874212" y="2622471"/>
            <a:ext cx="1140039" cy="1641996"/>
          </a:xfrm>
          <a:prstGeom prst="bentConnector3">
            <a:avLst>
              <a:gd name="adj1" fmla="val 50000"/>
            </a:avLst>
          </a:prstGeom>
          <a:ln>
            <a:prstDash val="sys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</p:cxnSp>
      <p:cxnSp>
        <p:nvCxnSpPr>
          <p:cNvPr id="40" name="Straight Connector 39"/>
          <p:cNvCxnSpPr>
            <a:stCxn id="20" idx="2"/>
          </p:cNvCxnSpPr>
          <p:nvPr/>
        </p:nvCxnSpPr>
        <p:spPr>
          <a:xfrm flipH="1">
            <a:off x="9646262" y="2954165"/>
            <a:ext cx="1" cy="1087638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</p:cxnSp>
      <p:sp>
        <p:nvSpPr>
          <p:cNvPr id="41" name="TextBox 40"/>
          <p:cNvSpPr txBox="1"/>
          <p:nvPr/>
        </p:nvSpPr>
        <p:spPr>
          <a:xfrm>
            <a:off x="9604978" y="3309038"/>
            <a:ext cx="3609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R</a:t>
            </a:r>
            <a:r>
              <a:rPr lang="en-US" sz="1400" dirty="0" smtClean="0"/>
              <a:t>x</a:t>
            </a:r>
            <a:endParaRPr lang="en-US" sz="1400" dirty="0"/>
          </a:p>
        </p:txBody>
      </p:sp>
      <p:sp>
        <p:nvSpPr>
          <p:cNvPr id="42" name="TextBox 41"/>
          <p:cNvSpPr txBox="1"/>
          <p:nvPr/>
        </p:nvSpPr>
        <p:spPr>
          <a:xfrm>
            <a:off x="9198842" y="4465966"/>
            <a:ext cx="1567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</a:t>
            </a:r>
            <a:r>
              <a:rPr lang="en-US" smtClean="0"/>
              <a:t>ublic internet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32303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38" grpId="0"/>
      <p:bldP spid="4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1201271"/>
            <a:ext cx="12192000" cy="519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36146"/>
          </a:xfrm>
        </p:spPr>
        <p:txBody>
          <a:bodyPr>
            <a:normAutofit/>
          </a:bodyPr>
          <a:lstStyle/>
          <a:p>
            <a:r>
              <a:rPr lang="en-US" dirty="0" smtClean="0"/>
              <a:t>DEMO session 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Demo overview &amp; </a:t>
            </a:r>
            <a:r>
              <a:rPr lang="en-US" dirty="0" err="1" smtClean="0"/>
              <a:t>vEPC</a:t>
            </a:r>
            <a:r>
              <a:rPr lang="en-US" dirty="0" smtClean="0"/>
              <a:t> background </a:t>
            </a:r>
            <a:r>
              <a:rPr lang="mr-IN" dirty="0" smtClean="0"/>
              <a:t>–</a:t>
            </a:r>
            <a:r>
              <a:rPr lang="en-US" dirty="0" smtClean="0"/>
              <a:t> Wouter Tavernier</a:t>
            </a:r>
          </a:p>
          <a:p>
            <a:r>
              <a:rPr lang="en-US" dirty="0" smtClean="0"/>
              <a:t>SONATA SDK hands-on </a:t>
            </a:r>
            <a:r>
              <a:rPr lang="mr-IN" dirty="0" smtClean="0"/>
              <a:t>–</a:t>
            </a:r>
            <a:r>
              <a:rPr lang="en-US" dirty="0" smtClean="0"/>
              <a:t> Steven Van </a:t>
            </a:r>
            <a:r>
              <a:rPr lang="en-US" dirty="0" err="1" smtClean="0"/>
              <a:t>Rossem</a:t>
            </a:r>
            <a:endParaRPr lang="en-US" dirty="0" smtClean="0"/>
          </a:p>
          <a:p>
            <a:r>
              <a:rPr lang="en-US" dirty="0" smtClean="0"/>
              <a:t>Break (10 </a:t>
            </a:r>
            <a:r>
              <a:rPr lang="en-US" dirty="0"/>
              <a:t>min)</a:t>
            </a:r>
            <a:endParaRPr lang="en-US" dirty="0" smtClean="0"/>
          </a:p>
          <a:p>
            <a:r>
              <a:rPr lang="en-US" dirty="0" smtClean="0"/>
              <a:t>SONATA Service Platform demo </a:t>
            </a:r>
            <a:r>
              <a:rPr lang="mr-IN" dirty="0" smtClean="0"/>
              <a:t>–</a:t>
            </a:r>
            <a:r>
              <a:rPr lang="en-US" dirty="0" smtClean="0"/>
              <a:t> Thomas </a:t>
            </a:r>
            <a:r>
              <a:rPr lang="en-US" dirty="0" err="1" smtClean="0"/>
              <a:t>Soenen</a:t>
            </a:r>
            <a:endParaRPr lang="en-US" dirty="0" smtClean="0"/>
          </a:p>
          <a:p>
            <a:r>
              <a:rPr lang="en-US" dirty="0" smtClean="0"/>
              <a:t>Questions &amp; discussion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6D9EE6-BE68-AA43-800B-9255F837AE64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4946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1353800" cy="836146"/>
          </a:xfrm>
        </p:spPr>
        <p:txBody>
          <a:bodyPr>
            <a:normAutofit fontScale="90000"/>
          </a:bodyPr>
          <a:lstStyle/>
          <a:p>
            <a:r>
              <a:rPr lang="en-GB" dirty="0" err="1" smtClean="0"/>
              <a:t>vEPC</a:t>
            </a:r>
            <a:r>
              <a:rPr lang="en-GB" dirty="0" smtClean="0"/>
              <a:t> </a:t>
            </a:r>
            <a:r>
              <a:rPr lang="mr-IN" dirty="0" smtClean="0"/>
              <a:t>–</a:t>
            </a:r>
            <a:r>
              <a:rPr lang="en-GB" dirty="0" smtClean="0"/>
              <a:t> Serving GW (S-GW) &amp; Packet Data GW (P-GW)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S-GW</a:t>
            </a:r>
          </a:p>
          <a:p>
            <a:pPr lvl="1"/>
            <a:r>
              <a:rPr lang="en-GB" dirty="0" smtClean="0"/>
              <a:t>routes </a:t>
            </a:r>
            <a:r>
              <a:rPr lang="en-GB" dirty="0"/>
              <a:t>and forwards </a:t>
            </a:r>
            <a:r>
              <a:rPr lang="en-GB" b="1" dirty="0"/>
              <a:t>user data </a:t>
            </a:r>
            <a:r>
              <a:rPr lang="en-GB" dirty="0" smtClean="0"/>
              <a:t>packets</a:t>
            </a:r>
          </a:p>
          <a:p>
            <a:pPr lvl="1"/>
            <a:r>
              <a:rPr lang="en-GB" dirty="0" smtClean="0"/>
              <a:t>the </a:t>
            </a:r>
            <a:r>
              <a:rPr lang="en-GB" b="1" dirty="0"/>
              <a:t>mobility anchor </a:t>
            </a:r>
            <a:r>
              <a:rPr lang="en-GB" dirty="0"/>
              <a:t>for the user plane during inter-eNodeB </a:t>
            </a:r>
            <a:r>
              <a:rPr lang="en-GB" b="1" dirty="0"/>
              <a:t>handovers </a:t>
            </a:r>
            <a:endParaRPr lang="en-GB" b="1" dirty="0" smtClean="0"/>
          </a:p>
          <a:p>
            <a:pPr lvl="1"/>
            <a:r>
              <a:rPr lang="en-GB" dirty="0" smtClean="0"/>
              <a:t>For </a:t>
            </a:r>
            <a:r>
              <a:rPr lang="en-GB" dirty="0"/>
              <a:t>idle state UEs, the SGW terminates the downlink data path and </a:t>
            </a:r>
            <a:r>
              <a:rPr lang="en-GB" b="1" dirty="0"/>
              <a:t>triggers paging when downlink data arrives for the UE</a:t>
            </a:r>
            <a:r>
              <a:rPr lang="en-GB" dirty="0"/>
              <a:t>. </a:t>
            </a:r>
            <a:endParaRPr lang="en-GB" dirty="0" smtClean="0"/>
          </a:p>
          <a:p>
            <a:pPr lvl="1"/>
            <a:r>
              <a:rPr lang="en-GB" dirty="0" smtClean="0"/>
              <a:t>manages </a:t>
            </a:r>
            <a:r>
              <a:rPr lang="en-GB" dirty="0"/>
              <a:t>and stores UE contexts, e.g. parameters of the IP bearer </a:t>
            </a:r>
            <a:r>
              <a:rPr lang="en-GB" dirty="0" smtClean="0"/>
              <a:t>service</a:t>
            </a:r>
            <a:endParaRPr lang="en-GB" dirty="0"/>
          </a:p>
          <a:p>
            <a:pPr lvl="1"/>
            <a:endParaRPr lang="en-GB" dirty="0" smtClean="0"/>
          </a:p>
          <a:p>
            <a:r>
              <a:rPr lang="en-GB" dirty="0" smtClean="0"/>
              <a:t>P-GW</a:t>
            </a:r>
          </a:p>
          <a:p>
            <a:pPr lvl="1"/>
            <a:r>
              <a:rPr lang="en-GB" dirty="0" smtClean="0"/>
              <a:t>provides </a:t>
            </a:r>
            <a:r>
              <a:rPr lang="en-GB" b="1" dirty="0"/>
              <a:t>connectivity from the UE to external packet data networks </a:t>
            </a:r>
            <a:r>
              <a:rPr lang="en-GB" dirty="0"/>
              <a:t>by being the point of exit and entry of traffic for the </a:t>
            </a:r>
            <a:r>
              <a:rPr lang="en-GB" dirty="0" smtClean="0"/>
              <a:t>UE</a:t>
            </a:r>
          </a:p>
          <a:p>
            <a:pPr lvl="1"/>
            <a:r>
              <a:rPr lang="en-GB" dirty="0" smtClean="0"/>
              <a:t>performs </a:t>
            </a:r>
            <a:r>
              <a:rPr lang="en-GB" b="1" dirty="0"/>
              <a:t>policy enforcement</a:t>
            </a:r>
            <a:r>
              <a:rPr lang="en-GB" dirty="0"/>
              <a:t>, packet filtering for each user, charging support, lawful </a:t>
            </a:r>
            <a:r>
              <a:rPr lang="en-GB" dirty="0" smtClean="0"/>
              <a:t>interception and </a:t>
            </a:r>
            <a:r>
              <a:rPr lang="en-GB" dirty="0"/>
              <a:t>packet screening</a:t>
            </a:r>
          </a:p>
        </p:txBody>
      </p:sp>
    </p:spTree>
    <p:extLst>
      <p:ext uri="{BB962C8B-B14F-4D97-AF65-F5344CB8AC3E}">
        <p14:creationId xmlns:p14="http://schemas.microsoft.com/office/powerpoint/2010/main" val="10371687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1353800" cy="836146"/>
          </a:xfrm>
        </p:spPr>
        <p:txBody>
          <a:bodyPr>
            <a:normAutofit fontScale="90000"/>
          </a:bodyPr>
          <a:lstStyle/>
          <a:p>
            <a:r>
              <a:rPr lang="en-GB" dirty="0"/>
              <a:t>U</a:t>
            </a:r>
            <a:r>
              <a:rPr lang="en-GB" dirty="0" smtClean="0"/>
              <a:t>sing the SDK for developing </a:t>
            </a:r>
            <a:r>
              <a:rPr lang="en-GB" dirty="0" err="1" smtClean="0"/>
              <a:t>an&amp;d</a:t>
            </a:r>
            <a:r>
              <a:rPr lang="en-GB" dirty="0" smtClean="0"/>
              <a:t> deploying a </a:t>
            </a:r>
            <a:r>
              <a:rPr lang="en-GB" dirty="0" err="1" smtClean="0"/>
              <a:t>vEPC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>
                <a:hlinkClick r:id="rId2"/>
              </a:rPr>
              <a:t>https</a:t>
            </a:r>
            <a:r>
              <a:rPr lang="en-GB" dirty="0">
                <a:hlinkClick r:id="rId2"/>
              </a:rPr>
              <a:t>://</a:t>
            </a:r>
            <a:r>
              <a:rPr lang="en-GB" dirty="0" smtClean="0">
                <a:hlinkClick r:id="rId2"/>
              </a:rPr>
              <a:t>github.com/networkedsystemsIITB/NFV_LTE_EPC</a:t>
            </a:r>
            <a:r>
              <a:rPr lang="en-GB" dirty="0" smtClean="0"/>
              <a:t> </a:t>
            </a:r>
          </a:p>
          <a:p>
            <a:endParaRPr lang="en-GB" b="1" dirty="0" smtClean="0"/>
          </a:p>
          <a:p>
            <a:r>
              <a:rPr lang="en-GB" b="1" dirty="0" smtClean="0"/>
              <a:t>Authors</a:t>
            </a:r>
            <a:endParaRPr lang="en-GB" b="1" dirty="0"/>
          </a:p>
          <a:p>
            <a:pPr lvl="1"/>
            <a:r>
              <a:rPr lang="en-GB" dirty="0">
                <a:hlinkClick r:id="rId3"/>
              </a:rPr>
              <a:t>Sadagopan N S</a:t>
            </a:r>
            <a:r>
              <a:rPr lang="en-GB" dirty="0"/>
              <a:t>, Master's student (2014-2016), Dept. of Computer Science and Engineering, IIT Bombay.</a:t>
            </a:r>
          </a:p>
          <a:p>
            <a:pPr lvl="1"/>
            <a:r>
              <a:rPr lang="en-GB" dirty="0">
                <a:hlinkClick r:id="rId4"/>
              </a:rPr>
              <a:t>Prof. Mythili Vutukuru</a:t>
            </a:r>
            <a:r>
              <a:rPr lang="en-GB" dirty="0"/>
              <a:t>, Dept. of Computer Science and Engineering, IIT Bombay.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994824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3186405"/>
            <a:ext cx="12192000" cy="519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36146"/>
          </a:xfrm>
        </p:spPr>
        <p:txBody>
          <a:bodyPr>
            <a:normAutofit/>
          </a:bodyPr>
          <a:lstStyle/>
          <a:p>
            <a:r>
              <a:rPr lang="en-US" dirty="0" smtClean="0"/>
              <a:t>DEMO session 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Demo overview &amp; </a:t>
            </a:r>
            <a:r>
              <a:rPr lang="en-US" dirty="0" err="1" smtClean="0"/>
              <a:t>vEPC</a:t>
            </a:r>
            <a:r>
              <a:rPr lang="en-US" dirty="0" smtClean="0"/>
              <a:t> background </a:t>
            </a:r>
            <a:r>
              <a:rPr lang="mr-IN" dirty="0" smtClean="0"/>
              <a:t>–</a:t>
            </a:r>
            <a:r>
              <a:rPr lang="en-US" dirty="0" smtClean="0"/>
              <a:t> Wouter Tavernier</a:t>
            </a:r>
          </a:p>
          <a:p>
            <a:r>
              <a:rPr lang="en-US" dirty="0" smtClean="0"/>
              <a:t>SONATA SDK hands-on </a:t>
            </a:r>
            <a:r>
              <a:rPr lang="mr-IN" dirty="0" smtClean="0"/>
              <a:t>–</a:t>
            </a:r>
            <a:r>
              <a:rPr lang="en-US" dirty="0" smtClean="0"/>
              <a:t> Steven Van </a:t>
            </a:r>
            <a:r>
              <a:rPr lang="en-US" dirty="0" err="1" smtClean="0"/>
              <a:t>Rossem</a:t>
            </a:r>
            <a:endParaRPr lang="en-US" dirty="0" smtClean="0"/>
          </a:p>
          <a:p>
            <a:r>
              <a:rPr lang="en-US" dirty="0" smtClean="0"/>
              <a:t>Break (10 </a:t>
            </a:r>
            <a:r>
              <a:rPr lang="en-US" dirty="0"/>
              <a:t>min)</a:t>
            </a:r>
            <a:endParaRPr lang="en-US" dirty="0" smtClean="0"/>
          </a:p>
          <a:p>
            <a:r>
              <a:rPr lang="en-US" dirty="0" smtClean="0"/>
              <a:t>SONATA Service Platform demo </a:t>
            </a:r>
            <a:r>
              <a:rPr lang="mr-IN" dirty="0" smtClean="0"/>
              <a:t>–</a:t>
            </a:r>
            <a:r>
              <a:rPr lang="en-US" dirty="0" smtClean="0"/>
              <a:t> Thomas </a:t>
            </a:r>
            <a:r>
              <a:rPr lang="en-US" dirty="0" err="1" smtClean="0"/>
              <a:t>Soenen</a:t>
            </a:r>
            <a:endParaRPr lang="en-US" dirty="0" smtClean="0"/>
          </a:p>
          <a:p>
            <a:r>
              <a:rPr lang="en-US" dirty="0" smtClean="0"/>
              <a:t>Questions &amp; discussion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6D9EE6-BE68-AA43-800B-9255F837AE64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4999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 idx="4294967295"/>
          </p:nvPr>
        </p:nvSpPr>
        <p:spPr>
          <a:xfrm>
            <a:off x="385312" y="4553857"/>
            <a:ext cx="9977887" cy="1213203"/>
          </a:xfrm>
        </p:spPr>
        <p:txBody>
          <a:bodyPr>
            <a:normAutofit/>
          </a:bodyPr>
          <a:lstStyle/>
          <a:p>
            <a:r>
              <a:rPr lang="en-US" sz="4000" b="1" dirty="0" smtClean="0"/>
              <a:t>Demo overview &amp; </a:t>
            </a:r>
            <a:r>
              <a:rPr lang="en-US" sz="4000" b="1" dirty="0" err="1" smtClean="0"/>
              <a:t>vEPC</a:t>
            </a:r>
            <a:r>
              <a:rPr lang="en-US" sz="4000" b="1" dirty="0" smtClean="0"/>
              <a:t> service background</a:t>
            </a:r>
            <a:endParaRPr lang="en-US" sz="4000" b="1" dirty="0"/>
          </a:p>
        </p:txBody>
      </p:sp>
      <p:sp>
        <p:nvSpPr>
          <p:cNvPr id="3" name="2 Subtítulo"/>
          <p:cNvSpPr>
            <a:spLocks noGrp="1"/>
          </p:cNvSpPr>
          <p:nvPr>
            <p:ph type="subTitle" idx="4294967295"/>
          </p:nvPr>
        </p:nvSpPr>
        <p:spPr>
          <a:xfrm>
            <a:off x="385313" y="5673779"/>
            <a:ext cx="9144000" cy="618481"/>
          </a:xfrm>
        </p:spPr>
        <p:txBody>
          <a:bodyPr/>
          <a:lstStyle/>
          <a:p>
            <a:pPr marL="0" indent="0">
              <a:buNone/>
            </a:pPr>
            <a:r>
              <a:rPr lang="en-GB" dirty="0" err="1" smtClean="0"/>
              <a:t>Dr.</a:t>
            </a:r>
            <a:r>
              <a:rPr lang="en-GB" dirty="0" smtClean="0"/>
              <a:t> Wouter Tavernier</a:t>
            </a:r>
            <a:endParaRPr lang="en-US" dirty="0"/>
          </a:p>
        </p:txBody>
      </p:sp>
      <p:pic>
        <p:nvPicPr>
          <p:cNvPr id="4" name="Picture 3" descr="Afbeeldingsresultaat voor imec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5532" y="6086894"/>
            <a:ext cx="1465826" cy="438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7980" y="6167885"/>
            <a:ext cx="711491" cy="55209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307980" y="5687427"/>
            <a:ext cx="711492" cy="52322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400" smtClean="0">
                <a:solidFill>
                  <a:schemeClr val="accent5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HORIZON </a:t>
            </a:r>
            <a:r>
              <a:rPr lang="he-IL" sz="1400" smtClean="0">
                <a:solidFill>
                  <a:schemeClr val="accent5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2020</a:t>
            </a:r>
            <a:endParaRPr lang="en-US" sz="1400">
              <a:solidFill>
                <a:schemeClr val="accent5">
                  <a:lumMod val="7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16334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GB" altLang="en-US" smtClean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210966"/>
            <a:ext cx="9651835" cy="1143000"/>
          </a:xfrm>
        </p:spPr>
        <p:txBody>
          <a:bodyPr>
            <a:normAutofit/>
          </a:bodyPr>
          <a:lstStyle/>
          <a:p>
            <a:r>
              <a:rPr lang="fr-BE" altLang="en-US" sz="4000" smtClean="0"/>
              <a:t>Agenda</a:t>
            </a:r>
            <a:endParaRPr lang="en-US" altLang="en-US" sz="4000" smtClean="0"/>
          </a:p>
        </p:txBody>
      </p:sp>
      <p:sp>
        <p:nvSpPr>
          <p:cNvPr id="61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12801" y="1676400"/>
            <a:ext cx="10079567" cy="3657600"/>
          </a:xfrm>
        </p:spPr>
        <p:txBody>
          <a:bodyPr>
            <a:normAutofit/>
          </a:bodyPr>
          <a:lstStyle/>
          <a:p>
            <a:pPr>
              <a:spcAft>
                <a:spcPct val="30000"/>
              </a:spcAft>
            </a:pPr>
            <a:r>
              <a:rPr lang="en-US" altLang="ko-KR" b="1" u="sng" dirty="0" smtClean="0"/>
              <a:t>Objectives</a:t>
            </a:r>
            <a:endParaRPr lang="en-US" altLang="ko-KR" b="1" u="sng" dirty="0"/>
          </a:p>
          <a:p>
            <a:pPr>
              <a:spcAft>
                <a:spcPct val="30000"/>
              </a:spcAft>
            </a:pPr>
            <a:r>
              <a:rPr lang="en-US" dirty="0"/>
              <a:t>Virtualized Evolved Packet Core Service</a:t>
            </a:r>
          </a:p>
          <a:p>
            <a:pPr>
              <a:spcAft>
                <a:spcPct val="30000"/>
              </a:spcAft>
            </a:pPr>
            <a:endParaRPr lang="en-US" altLang="ko-KR" dirty="0" smtClean="0">
              <a:ea typeface="굴림" pitchFamily="34" charset="-127"/>
            </a:endParaRPr>
          </a:p>
          <a:p>
            <a:pPr marL="0" indent="0">
              <a:spcAft>
                <a:spcPct val="30000"/>
              </a:spcAft>
              <a:buNone/>
            </a:pPr>
            <a:endParaRPr lang="es-ES_tradnl" altLang="ko-KR" dirty="0" smtClean="0">
              <a:ea typeface="굴림" pitchFamily="34" charset="-127"/>
            </a:endParaRPr>
          </a:p>
          <a:p>
            <a:pPr>
              <a:spcAft>
                <a:spcPct val="30000"/>
              </a:spcAft>
            </a:pPr>
            <a:endParaRPr lang="es-ES_tradnl" altLang="ko-KR" dirty="0" smtClean="0">
              <a:ea typeface="굴림" pitchFamily="34" charset="-127"/>
            </a:endParaRPr>
          </a:p>
          <a:p>
            <a:pPr>
              <a:spcAft>
                <a:spcPct val="30000"/>
              </a:spcAft>
            </a:pPr>
            <a:endParaRPr lang="en-US" altLang="en-US" sz="2000" dirty="0" smtClean="0"/>
          </a:p>
        </p:txBody>
      </p:sp>
      <p:graphicFrame>
        <p:nvGraphicFramePr>
          <p:cNvPr id="2" name="1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94195508"/>
              </p:ext>
            </p:extLst>
          </p:nvPr>
        </p:nvGraphicFramePr>
        <p:xfrm>
          <a:off x="7118155" y="2413207"/>
          <a:ext cx="4182192" cy="29919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7" name="Photo Editor Photo" r:id="rId4" imgW="2800741" imgH="2152951" progId="">
                  <p:embed/>
                </p:oleObj>
              </mc:Choice>
              <mc:Fallback>
                <p:oleObj name="Photo Editor Photo" r:id="rId4" imgW="2800741" imgH="2152951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18155" y="2413207"/>
                        <a:ext cx="4182192" cy="299192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15388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Demo session objectives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dirty="0" smtClean="0"/>
              <a:t>Demonstrate the SONATA toolkit </a:t>
            </a:r>
            <a:r>
              <a:rPr lang="en-GB" dirty="0" smtClean="0"/>
              <a:t>for developing and designing a realistic </a:t>
            </a:r>
            <a:r>
              <a:rPr lang="en-GB" b="1" dirty="0" smtClean="0"/>
              <a:t>virtualized service in a 5G context</a:t>
            </a:r>
          </a:p>
          <a:p>
            <a:r>
              <a:rPr lang="en-GB" dirty="0" smtClean="0"/>
              <a:t>Use of the </a:t>
            </a:r>
            <a:r>
              <a:rPr lang="en-GB" b="1" dirty="0" smtClean="0"/>
              <a:t>SONATA Software Development Kit </a:t>
            </a:r>
            <a:r>
              <a:rPr lang="en-GB" dirty="0" smtClean="0"/>
              <a:t>for developing and pre-evaluating a SONATA service based on an existing </a:t>
            </a:r>
            <a:r>
              <a:rPr lang="en-GB" b="1" dirty="0" smtClean="0"/>
              <a:t>Evolved Packet Core (EPC)  </a:t>
            </a:r>
            <a:r>
              <a:rPr lang="en-GB" dirty="0" smtClean="0"/>
              <a:t>implementation </a:t>
            </a:r>
          </a:p>
          <a:p>
            <a:r>
              <a:rPr lang="en-GB" dirty="0" smtClean="0"/>
              <a:t>Use of the </a:t>
            </a:r>
            <a:r>
              <a:rPr lang="en-GB" b="1" dirty="0" smtClean="0"/>
              <a:t>SONATA monitoring tools </a:t>
            </a:r>
            <a:r>
              <a:rPr lang="en-GB" dirty="0" smtClean="0"/>
              <a:t>to assess resource usage of the deployed </a:t>
            </a:r>
            <a:r>
              <a:rPr lang="en-GB" dirty="0" err="1" smtClean="0"/>
              <a:t>vEPC</a:t>
            </a:r>
            <a:r>
              <a:rPr lang="en-GB" dirty="0" smtClean="0"/>
              <a:t> service</a:t>
            </a:r>
          </a:p>
          <a:p>
            <a:r>
              <a:rPr lang="en-GB" b="1" dirty="0" smtClean="0"/>
              <a:t>Demonstrate the use of the SONATA Service Platform </a:t>
            </a:r>
            <a:r>
              <a:rPr lang="en-GB" dirty="0" smtClean="0"/>
              <a:t>using a real Virtual Infrastructure setup with the developed service</a:t>
            </a:r>
            <a:endParaRPr lang="en-GB" dirty="0"/>
          </a:p>
          <a:p>
            <a:endParaRPr lang="en-GB" dirty="0" smtClean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60140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1658473"/>
            <a:ext cx="12192000" cy="519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36146"/>
          </a:xfrm>
        </p:spPr>
        <p:txBody>
          <a:bodyPr>
            <a:normAutofit/>
          </a:bodyPr>
          <a:lstStyle/>
          <a:p>
            <a:r>
              <a:rPr lang="en-US" dirty="0" smtClean="0"/>
              <a:t>DEMO session 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Demo overview &amp; </a:t>
            </a:r>
            <a:r>
              <a:rPr lang="en-US" dirty="0" err="1" smtClean="0"/>
              <a:t>vEPC</a:t>
            </a:r>
            <a:r>
              <a:rPr lang="en-US" dirty="0" smtClean="0"/>
              <a:t> background </a:t>
            </a:r>
            <a:r>
              <a:rPr lang="mr-IN" dirty="0" smtClean="0"/>
              <a:t>–</a:t>
            </a:r>
            <a:r>
              <a:rPr lang="en-US" dirty="0" smtClean="0"/>
              <a:t> Wouter Tavernier</a:t>
            </a:r>
          </a:p>
          <a:p>
            <a:r>
              <a:rPr lang="en-US" dirty="0" smtClean="0"/>
              <a:t>SONATA SDK hands-on </a:t>
            </a:r>
            <a:r>
              <a:rPr lang="mr-IN" dirty="0" smtClean="0"/>
              <a:t>–</a:t>
            </a:r>
            <a:r>
              <a:rPr lang="en-US" dirty="0" smtClean="0"/>
              <a:t> Steven Van </a:t>
            </a:r>
            <a:r>
              <a:rPr lang="en-US" dirty="0" err="1" smtClean="0"/>
              <a:t>Rossem</a:t>
            </a:r>
            <a:endParaRPr lang="en-US" dirty="0" smtClean="0"/>
          </a:p>
          <a:p>
            <a:r>
              <a:rPr lang="en-US" dirty="0" smtClean="0"/>
              <a:t>Break (10 </a:t>
            </a:r>
            <a:r>
              <a:rPr lang="en-US" dirty="0"/>
              <a:t>min)</a:t>
            </a:r>
            <a:endParaRPr lang="en-US" dirty="0" smtClean="0"/>
          </a:p>
          <a:p>
            <a:r>
              <a:rPr lang="en-US" dirty="0" smtClean="0"/>
              <a:t>SONATA Service Platform demo </a:t>
            </a:r>
            <a:r>
              <a:rPr lang="mr-IN" dirty="0" smtClean="0"/>
              <a:t>–</a:t>
            </a:r>
            <a:r>
              <a:rPr lang="en-US" dirty="0" smtClean="0"/>
              <a:t> Thomas </a:t>
            </a:r>
            <a:r>
              <a:rPr lang="en-US" dirty="0" err="1" smtClean="0"/>
              <a:t>Soenen</a:t>
            </a:r>
            <a:endParaRPr lang="en-US" dirty="0" smtClean="0"/>
          </a:p>
          <a:p>
            <a:r>
              <a:rPr lang="en-US" dirty="0" smtClean="0"/>
              <a:t>Questions &amp; discussion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6D9EE6-BE68-AA43-800B-9255F837AE64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84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2164662"/>
            <a:ext cx="12192000" cy="519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36146"/>
          </a:xfrm>
        </p:spPr>
        <p:txBody>
          <a:bodyPr>
            <a:normAutofit/>
          </a:bodyPr>
          <a:lstStyle/>
          <a:p>
            <a:r>
              <a:rPr lang="en-US" dirty="0" smtClean="0"/>
              <a:t>DEMO session 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Demo overview &amp; </a:t>
            </a:r>
            <a:r>
              <a:rPr lang="en-US" dirty="0" err="1" smtClean="0"/>
              <a:t>vEPC</a:t>
            </a:r>
            <a:r>
              <a:rPr lang="en-US" dirty="0" smtClean="0"/>
              <a:t> background </a:t>
            </a:r>
            <a:r>
              <a:rPr lang="mr-IN" dirty="0" smtClean="0"/>
              <a:t>–</a:t>
            </a:r>
            <a:r>
              <a:rPr lang="en-US" dirty="0" smtClean="0"/>
              <a:t> Wouter Tavernier</a:t>
            </a:r>
          </a:p>
          <a:p>
            <a:r>
              <a:rPr lang="en-US" dirty="0" smtClean="0"/>
              <a:t>SONATA SDK hands-on </a:t>
            </a:r>
            <a:r>
              <a:rPr lang="mr-IN" dirty="0" smtClean="0"/>
              <a:t>–</a:t>
            </a:r>
            <a:r>
              <a:rPr lang="en-US" dirty="0" smtClean="0"/>
              <a:t> Steven Van </a:t>
            </a:r>
            <a:r>
              <a:rPr lang="en-US" dirty="0" err="1" smtClean="0"/>
              <a:t>Rossem</a:t>
            </a:r>
            <a:endParaRPr lang="en-US" dirty="0" smtClean="0"/>
          </a:p>
          <a:p>
            <a:r>
              <a:rPr lang="en-US" dirty="0" smtClean="0"/>
              <a:t>Break (10 </a:t>
            </a:r>
            <a:r>
              <a:rPr lang="en-US" dirty="0"/>
              <a:t>min)</a:t>
            </a:r>
            <a:endParaRPr lang="en-US" dirty="0" smtClean="0"/>
          </a:p>
          <a:p>
            <a:r>
              <a:rPr lang="en-US" dirty="0" smtClean="0"/>
              <a:t>SONATA Service Platform demo </a:t>
            </a:r>
            <a:r>
              <a:rPr lang="mr-IN" dirty="0" smtClean="0"/>
              <a:t>–</a:t>
            </a:r>
            <a:r>
              <a:rPr lang="en-US" dirty="0" smtClean="0"/>
              <a:t> Thomas </a:t>
            </a:r>
            <a:r>
              <a:rPr lang="en-US" dirty="0" err="1" smtClean="0"/>
              <a:t>Soenen</a:t>
            </a:r>
            <a:endParaRPr lang="en-US" dirty="0" smtClean="0"/>
          </a:p>
          <a:p>
            <a:r>
              <a:rPr lang="en-US" dirty="0" smtClean="0"/>
              <a:t>Questions &amp; discussion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6D9EE6-BE68-AA43-800B-9255F837AE64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8858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2687176"/>
            <a:ext cx="12192000" cy="519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36146"/>
          </a:xfrm>
        </p:spPr>
        <p:txBody>
          <a:bodyPr>
            <a:normAutofit/>
          </a:bodyPr>
          <a:lstStyle/>
          <a:p>
            <a:r>
              <a:rPr lang="en-US" dirty="0" smtClean="0"/>
              <a:t>DEMO session 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Demo overview &amp; </a:t>
            </a:r>
            <a:r>
              <a:rPr lang="en-US" dirty="0" err="1" smtClean="0"/>
              <a:t>vEPC</a:t>
            </a:r>
            <a:r>
              <a:rPr lang="en-US" dirty="0" smtClean="0"/>
              <a:t> background </a:t>
            </a:r>
            <a:r>
              <a:rPr lang="mr-IN" dirty="0" smtClean="0"/>
              <a:t>–</a:t>
            </a:r>
            <a:r>
              <a:rPr lang="en-US" dirty="0" smtClean="0"/>
              <a:t> Wouter Tavernier</a:t>
            </a:r>
          </a:p>
          <a:p>
            <a:r>
              <a:rPr lang="en-US" dirty="0" smtClean="0"/>
              <a:t>SONATA SDK hands-on </a:t>
            </a:r>
            <a:r>
              <a:rPr lang="mr-IN" dirty="0" smtClean="0"/>
              <a:t>–</a:t>
            </a:r>
            <a:r>
              <a:rPr lang="en-US" dirty="0" smtClean="0"/>
              <a:t> Steven Van </a:t>
            </a:r>
            <a:r>
              <a:rPr lang="en-US" dirty="0" err="1" smtClean="0"/>
              <a:t>Rossem</a:t>
            </a:r>
            <a:endParaRPr lang="en-US" dirty="0" smtClean="0"/>
          </a:p>
          <a:p>
            <a:r>
              <a:rPr lang="en-US" dirty="0" smtClean="0"/>
              <a:t>Break (10 </a:t>
            </a:r>
            <a:r>
              <a:rPr lang="en-US" dirty="0"/>
              <a:t>min)</a:t>
            </a:r>
            <a:endParaRPr lang="en-US" dirty="0" smtClean="0"/>
          </a:p>
          <a:p>
            <a:r>
              <a:rPr lang="en-US" dirty="0" smtClean="0"/>
              <a:t>SONATA Service Platform demo </a:t>
            </a:r>
            <a:r>
              <a:rPr lang="mr-IN" dirty="0" smtClean="0"/>
              <a:t>–</a:t>
            </a:r>
            <a:r>
              <a:rPr lang="en-US" dirty="0" smtClean="0"/>
              <a:t> Thomas </a:t>
            </a:r>
            <a:r>
              <a:rPr lang="en-US" dirty="0" err="1" smtClean="0"/>
              <a:t>Soenen</a:t>
            </a:r>
            <a:endParaRPr lang="en-US" dirty="0" smtClean="0"/>
          </a:p>
          <a:p>
            <a:r>
              <a:rPr lang="en-US" dirty="0" smtClean="0"/>
              <a:t>Questions &amp; discussion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6D9EE6-BE68-AA43-800B-9255F837AE64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1559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57276" y="4900613"/>
            <a:ext cx="199509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800" smtClean="0"/>
              <a:t>Backup</a:t>
            </a:r>
            <a:endParaRPr lang="en-GB" sz="4800"/>
          </a:p>
        </p:txBody>
      </p:sp>
    </p:spTree>
    <p:extLst>
      <p:ext uri="{BB962C8B-B14F-4D97-AF65-F5344CB8AC3E}">
        <p14:creationId xmlns:p14="http://schemas.microsoft.com/office/powerpoint/2010/main" val="2115919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Diseño personalizado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Civic</Template>
  <TotalTime>1646</TotalTime>
  <Words>932</Words>
  <Application>Microsoft Macintosh PowerPoint</Application>
  <PresentationFormat>Widescreen</PresentationFormat>
  <Paragraphs>275</Paragraphs>
  <Slides>22</Slides>
  <Notes>6</Notes>
  <HiddenSlides>12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3" baseType="lpstr">
      <vt:lpstr>Calibri</vt:lpstr>
      <vt:lpstr>Calibri Light</vt:lpstr>
      <vt:lpstr>Gill Sans</vt:lpstr>
      <vt:lpstr>Mangal</vt:lpstr>
      <vt:lpstr>굴림</vt:lpstr>
      <vt:lpstr>맑은 고딕</vt:lpstr>
      <vt:lpstr>ヒラギノ角ゴ ProN W3</vt:lpstr>
      <vt:lpstr>Arial</vt:lpstr>
      <vt:lpstr>Office Theme</vt:lpstr>
      <vt:lpstr>Diseño personalizado</vt:lpstr>
      <vt:lpstr>Photo Editor Photo</vt:lpstr>
      <vt:lpstr>2 SONATA-focused sessions on SOFTNETWORKING</vt:lpstr>
      <vt:lpstr>DEMO session agenda</vt:lpstr>
      <vt:lpstr>Demo overview &amp; vEPC service background</vt:lpstr>
      <vt:lpstr>Agenda</vt:lpstr>
      <vt:lpstr>Demo session objectives</vt:lpstr>
      <vt:lpstr>DEMO session agenda</vt:lpstr>
      <vt:lpstr>DEMO session agenda</vt:lpstr>
      <vt:lpstr>DEMO session agenda</vt:lpstr>
      <vt:lpstr>PowerPoint Presentation</vt:lpstr>
      <vt:lpstr>Agenda</vt:lpstr>
      <vt:lpstr>Evolved Packet Core (EPC)</vt:lpstr>
      <vt:lpstr>EPC using SDN/NFV for 5G services</vt:lpstr>
      <vt:lpstr>vEPC service - Overview</vt:lpstr>
      <vt:lpstr>Main procedures</vt:lpstr>
      <vt:lpstr>vEPC - Bearer</vt:lpstr>
      <vt:lpstr>Radio Access Network (RAN)</vt:lpstr>
      <vt:lpstr>vEPC– Mobility Management Entity (MME) </vt:lpstr>
      <vt:lpstr>vEPC – Home Subscriber Server (HSS)</vt:lpstr>
      <vt:lpstr>vEPC – Policy and Charging Rules Function (PCRF)</vt:lpstr>
      <vt:lpstr>vEPC – Serving GW (S-GW) &amp; Packet Data GW (P-GW)</vt:lpstr>
      <vt:lpstr>Using the SDK for developing an&amp;d deploying a vEPC</vt:lpstr>
      <vt:lpstr>DEMO session agenda</vt:lpstr>
    </vt:vector>
  </TitlesOfParts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Communications and Dissemination Q4 ‘15</dc:title>
  <dc:creator>Iris Finkelstein-Sagi</dc:creator>
  <cp:lastModifiedBy>Wouter Tavernier</cp:lastModifiedBy>
  <cp:revision>568</cp:revision>
  <dcterms:created xsi:type="dcterms:W3CDTF">2015-10-26T08:21:16Z</dcterms:created>
  <dcterms:modified xsi:type="dcterms:W3CDTF">2017-04-24T15:52:23Z</dcterms:modified>
</cp:coreProperties>
</file>